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aleway"/>
      <p:regular r:id="rId39"/>
      <p:bold r:id="rId40"/>
      <p:italic r:id="rId41"/>
      <p:boldItalic r:id="rId42"/>
    </p:embeddedFont>
    <p:embeddedFont>
      <p:font typeface="Nunito"/>
      <p:regular r:id="rId43"/>
      <p:bold r:id="rId44"/>
      <p:italic r:id="rId45"/>
      <p:boldItalic r:id="rId46"/>
    </p:embeddedFont>
    <p:embeddedFont>
      <p:font typeface="La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Nunito-bold.fntdata"/><Relationship Id="rId43" Type="http://schemas.openxmlformats.org/officeDocument/2006/relationships/font" Target="fonts/Nunito-regular.fntdata"/><Relationship Id="rId46" Type="http://schemas.openxmlformats.org/officeDocument/2006/relationships/font" Target="fonts/Nunito-boldItalic.fntdata"/><Relationship Id="rId45"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aleway-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de74a0b57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de74a0b57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de74a0b57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de74a0b57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e74a0b57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de74a0b57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Control por la comunidad, Responsabilidad, Ética, Aprovechamiento comunal</a:t>
            </a:r>
            <a:endParaRPr/>
          </a:p>
          <a:p>
            <a:pPr indent="0" lvl="0" marL="0" rtl="0" algn="l">
              <a:spcBef>
                <a:spcPts val="0"/>
              </a:spcBef>
              <a:spcAft>
                <a:spcPts val="0"/>
              </a:spcAft>
              <a:buNone/>
            </a:pPr>
            <a:r>
              <a:rPr lang="es"/>
              <a:t>Transparencia, responsabilidad, enfocado en el usuario, sostenible, tecnológico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de74a0b57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de74a0b57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de74a0b57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de74a0b57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de74a0b57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de74a0b57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de74a0b57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de74a0b57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de74a0b57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de74a0b57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de74a0b57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de74a0b57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d147f8da7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d147f8da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d147f8da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d147f8da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d147f8da73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d147f8da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b9a0b074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b9a0b074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de81b5c6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de81b5c62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de81b5c62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de81b5c62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de81b5c625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de81b5c62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de81b5c625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de81b5c62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de81b5c62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de81b5c62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de81b5c62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de81b5c62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de81b5c62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de81b5c62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de81b5c62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de81b5c62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de81b5c62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de81b5c62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dea41b8c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dea41b8c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de9d28c54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de9d28c54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e74a0b5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de74a0b5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de74a0b5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de74a0b5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de74a0b57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de74a0b57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doi.org/10.15497/RDA00074" TargetMode="External"/><Relationship Id="rId4" Type="http://schemas.openxmlformats.org/officeDocument/2006/relationships/image" Target="../media/image11.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7.png"/><Relationship Id="rId11" Type="http://schemas.openxmlformats.org/officeDocument/2006/relationships/image" Target="../media/image18.png"/><Relationship Id="rId10"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9.png"/><Relationship Id="rId11" Type="http://schemas.openxmlformats.org/officeDocument/2006/relationships/hyperlink" Target="https://documentos.una.ac.cr/handle/unadocs/15096" TargetMode="External"/><Relationship Id="rId10" Type="http://schemas.openxmlformats.org/officeDocument/2006/relationships/image" Target="../media/image40.png"/><Relationship Id="rId12" Type="http://schemas.openxmlformats.org/officeDocument/2006/relationships/image" Target="../media/image44.png"/><Relationship Id="rId9" Type="http://schemas.openxmlformats.org/officeDocument/2006/relationships/hyperlink" Target="https://pgd.consorciomadrono.es/" TargetMode="External"/><Relationship Id="rId5" Type="http://schemas.openxmlformats.org/officeDocument/2006/relationships/hyperlink" Target="https://www.dcc.ac.uk/dmponline" TargetMode="External"/><Relationship Id="rId6" Type="http://schemas.openxmlformats.org/officeDocument/2006/relationships/image" Target="../media/image48.png"/><Relationship Id="rId7" Type="http://schemas.openxmlformats.org/officeDocument/2006/relationships/hyperlink" Target="https://dmptool.org/" TargetMode="External"/><Relationship Id="rId8"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6.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idx="1" type="subTitle"/>
          </p:nvPr>
        </p:nvSpPr>
        <p:spPr>
          <a:xfrm>
            <a:off x="402575" y="2571750"/>
            <a:ext cx="4797600" cy="19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200"/>
              <a:t>Vicerrectoría de Investigación</a:t>
            </a:r>
            <a:endParaRPr sz="2200"/>
          </a:p>
          <a:p>
            <a:pPr indent="0" lvl="0" marL="0" rtl="0" algn="l">
              <a:spcBef>
                <a:spcPts val="0"/>
              </a:spcBef>
              <a:spcAft>
                <a:spcPts val="0"/>
              </a:spcAft>
              <a:buNone/>
            </a:pPr>
            <a:r>
              <a:rPr lang="es" sz="2200"/>
              <a:t>Sistema de bibliotecas de la Universidad Nacional</a:t>
            </a:r>
            <a:endParaRPr sz="2200"/>
          </a:p>
          <a:p>
            <a:pPr indent="0" lvl="0" marL="0" rtl="0" algn="l">
              <a:spcBef>
                <a:spcPts val="0"/>
              </a:spcBef>
              <a:spcAft>
                <a:spcPts val="0"/>
              </a:spcAft>
              <a:buNone/>
            </a:pPr>
            <a:r>
              <a:rPr lang="es" sz="2200"/>
              <a:t>2023</a:t>
            </a:r>
            <a:endParaRPr sz="2200"/>
          </a:p>
        </p:txBody>
      </p:sp>
      <p:pic>
        <p:nvPicPr>
          <p:cNvPr id="73" name="Google Shape;73;p13"/>
          <p:cNvPicPr preferRelativeResize="0"/>
          <p:nvPr/>
        </p:nvPicPr>
        <p:blipFill rotWithShape="1">
          <a:blip r:embed="rId3">
            <a:alphaModFix/>
          </a:blip>
          <a:srcRect b="25562" l="0" r="0" t="0"/>
          <a:stretch/>
        </p:blipFill>
        <p:spPr>
          <a:xfrm>
            <a:off x="4232175" y="824000"/>
            <a:ext cx="4310126" cy="2689476"/>
          </a:xfrm>
          <a:prstGeom prst="rect">
            <a:avLst/>
          </a:prstGeom>
          <a:noFill/>
          <a:ln>
            <a:noFill/>
          </a:ln>
        </p:spPr>
      </p:pic>
      <p:pic>
        <p:nvPicPr>
          <p:cNvPr id="74" name="Google Shape;74;p13"/>
          <p:cNvPicPr preferRelativeResize="0"/>
          <p:nvPr/>
        </p:nvPicPr>
        <p:blipFill>
          <a:blip r:embed="rId4">
            <a:alphaModFix/>
          </a:blip>
          <a:stretch>
            <a:fillRect/>
          </a:stretch>
        </p:blipFill>
        <p:spPr>
          <a:xfrm>
            <a:off x="8089650" y="4792351"/>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Concretando el trabajo con datos abiertos</a:t>
            </a:r>
            <a:endParaRPr/>
          </a:p>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nvSpPr>
        <p:spPr>
          <a:xfrm>
            <a:off x="7577825" y="4873850"/>
            <a:ext cx="15957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850">
                <a:solidFill>
                  <a:srgbClr val="666666"/>
                </a:solidFill>
                <a:highlight>
                  <a:srgbClr val="FFFFFF"/>
                </a:highlight>
              </a:rPr>
              <a:t>(DOI: </a:t>
            </a:r>
            <a:r>
              <a:rPr lang="es" sz="850">
                <a:solidFill>
                  <a:srgbClr val="538C39"/>
                </a:solidFill>
                <a:highlight>
                  <a:srgbClr val="FFFFFF"/>
                </a:highlight>
                <a:uFill>
                  <a:noFill/>
                </a:uFill>
                <a:hlinkClick r:id="rId3">
                  <a:extLst>
                    <a:ext uri="{A12FA001-AC4F-418D-AE19-62706E023703}">
                      <ahyp:hlinkClr val="tx"/>
                    </a:ext>
                  </a:extLst>
                </a:hlinkClick>
              </a:rPr>
              <a:t>10.15497/RDA00074</a:t>
            </a:r>
            <a:r>
              <a:rPr lang="es" sz="850">
                <a:solidFill>
                  <a:srgbClr val="666666"/>
                </a:solidFill>
                <a:highlight>
                  <a:srgbClr val="FFFFFF"/>
                </a:highlight>
              </a:rPr>
              <a:t>)</a:t>
            </a:r>
            <a:endParaRPr sz="1200"/>
          </a:p>
        </p:txBody>
      </p:sp>
      <p:pic>
        <p:nvPicPr>
          <p:cNvPr id="135" name="Google Shape;135;p23"/>
          <p:cNvPicPr preferRelativeResize="0"/>
          <p:nvPr/>
        </p:nvPicPr>
        <p:blipFill>
          <a:blip r:embed="rId4">
            <a:alphaModFix/>
          </a:blip>
          <a:stretch>
            <a:fillRect/>
          </a:stretch>
        </p:blipFill>
        <p:spPr>
          <a:xfrm>
            <a:off x="269950" y="128075"/>
            <a:ext cx="3174399" cy="4904626"/>
          </a:xfrm>
          <a:prstGeom prst="rect">
            <a:avLst/>
          </a:prstGeom>
          <a:noFill/>
          <a:ln>
            <a:noFill/>
          </a:ln>
        </p:spPr>
      </p:pic>
      <p:sp>
        <p:nvSpPr>
          <p:cNvPr id="136" name="Google Shape;136;p23"/>
          <p:cNvSpPr txBox="1"/>
          <p:nvPr/>
        </p:nvSpPr>
        <p:spPr>
          <a:xfrm>
            <a:off x="6501775" y="127050"/>
            <a:ext cx="2434500" cy="48894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0"/>
              </a:spcAft>
              <a:buNone/>
            </a:pPr>
            <a:r>
              <a:rPr lang="es" sz="1900">
                <a:solidFill>
                  <a:schemeClr val="dk2"/>
                </a:solidFill>
              </a:rPr>
              <a:t>1.</a:t>
            </a:r>
            <a:r>
              <a:rPr lang="es" sz="1500">
                <a:solidFill>
                  <a:schemeClr val="dk2"/>
                </a:solidFill>
              </a:rPr>
              <a:t>       </a:t>
            </a:r>
            <a:r>
              <a:rPr lang="es" sz="1900">
                <a:solidFill>
                  <a:schemeClr val="dk2"/>
                </a:solidFill>
              </a:rPr>
              <a:t>Completitud</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2.</a:t>
            </a:r>
            <a:r>
              <a:rPr lang="es" sz="1500">
                <a:solidFill>
                  <a:schemeClr val="dk2"/>
                </a:solidFill>
              </a:rPr>
              <a:t>       </a:t>
            </a:r>
            <a:r>
              <a:rPr lang="es" sz="1900">
                <a:solidFill>
                  <a:schemeClr val="dk2"/>
                </a:solidFill>
              </a:rPr>
              <a:t>Organización</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3.</a:t>
            </a:r>
            <a:r>
              <a:rPr lang="es" sz="1500">
                <a:solidFill>
                  <a:schemeClr val="dk2"/>
                </a:solidFill>
              </a:rPr>
              <a:t>       </a:t>
            </a:r>
            <a:r>
              <a:rPr lang="es" sz="1900">
                <a:solidFill>
                  <a:schemeClr val="dk2"/>
                </a:solidFill>
              </a:rPr>
              <a:t>Simplificación</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4.</a:t>
            </a:r>
            <a:r>
              <a:rPr lang="es" sz="1500">
                <a:solidFill>
                  <a:schemeClr val="dk2"/>
                </a:solidFill>
              </a:rPr>
              <a:t>       </a:t>
            </a:r>
            <a:r>
              <a:rPr lang="es" sz="1900">
                <a:solidFill>
                  <a:schemeClr val="dk2"/>
                </a:solidFill>
              </a:rPr>
              <a:t>Transparencia</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5.</a:t>
            </a:r>
            <a:r>
              <a:rPr lang="es" sz="1500">
                <a:solidFill>
                  <a:schemeClr val="dk2"/>
                </a:solidFill>
              </a:rPr>
              <a:t>       </a:t>
            </a:r>
            <a:r>
              <a:rPr lang="es" sz="1900">
                <a:solidFill>
                  <a:schemeClr val="dk2"/>
                </a:solidFill>
              </a:rPr>
              <a:t>Documentación</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6.</a:t>
            </a:r>
            <a:r>
              <a:rPr lang="es" sz="1500">
                <a:solidFill>
                  <a:schemeClr val="dk2"/>
                </a:solidFill>
              </a:rPr>
              <a:t>       </a:t>
            </a:r>
            <a:r>
              <a:rPr lang="es" sz="1900">
                <a:solidFill>
                  <a:schemeClr val="dk2"/>
                </a:solidFill>
              </a:rPr>
              <a:t>Acceso</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7.</a:t>
            </a:r>
            <a:r>
              <a:rPr lang="es" sz="1500">
                <a:solidFill>
                  <a:schemeClr val="dk2"/>
                </a:solidFill>
              </a:rPr>
              <a:t>       </a:t>
            </a:r>
            <a:r>
              <a:rPr lang="es" sz="1900">
                <a:solidFill>
                  <a:schemeClr val="dk2"/>
                </a:solidFill>
              </a:rPr>
              <a:t>Proveniencia</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8.</a:t>
            </a:r>
            <a:r>
              <a:rPr lang="es" sz="1500">
                <a:solidFill>
                  <a:schemeClr val="dk2"/>
                </a:solidFill>
              </a:rPr>
              <a:t>       </a:t>
            </a:r>
            <a:r>
              <a:rPr lang="es" sz="1900">
                <a:solidFill>
                  <a:schemeClr val="dk2"/>
                </a:solidFill>
              </a:rPr>
              <a:t>Metadatos</a:t>
            </a:r>
            <a:endParaRPr sz="1900">
              <a:solidFill>
                <a:schemeClr val="dk2"/>
              </a:solidFill>
            </a:endParaRPr>
          </a:p>
          <a:p>
            <a:pPr indent="-228600" lvl="0" marL="0" rtl="0" algn="l">
              <a:lnSpc>
                <a:spcPct val="115000"/>
              </a:lnSpc>
              <a:spcBef>
                <a:spcPts val="1200"/>
              </a:spcBef>
              <a:spcAft>
                <a:spcPts val="0"/>
              </a:spcAft>
              <a:buNone/>
            </a:pPr>
            <a:r>
              <a:rPr lang="es" sz="1900">
                <a:solidFill>
                  <a:schemeClr val="dk2"/>
                </a:solidFill>
              </a:rPr>
              <a:t>9.</a:t>
            </a:r>
            <a:r>
              <a:rPr lang="es" sz="1500">
                <a:solidFill>
                  <a:schemeClr val="dk2"/>
                </a:solidFill>
              </a:rPr>
              <a:t>       </a:t>
            </a:r>
            <a:r>
              <a:rPr lang="es" sz="1900">
                <a:solidFill>
                  <a:schemeClr val="dk2"/>
                </a:solidFill>
              </a:rPr>
              <a:t>Automatización</a:t>
            </a:r>
            <a:endParaRPr sz="1900">
              <a:solidFill>
                <a:schemeClr val="dk2"/>
              </a:solidFill>
            </a:endParaRPr>
          </a:p>
          <a:p>
            <a:pPr indent="-228600" lvl="0" marL="0" rtl="0" algn="l">
              <a:lnSpc>
                <a:spcPct val="115000"/>
              </a:lnSpc>
              <a:spcBef>
                <a:spcPts val="1200"/>
              </a:spcBef>
              <a:spcAft>
                <a:spcPts val="1200"/>
              </a:spcAft>
              <a:buNone/>
            </a:pPr>
            <a:r>
              <a:rPr lang="es" sz="1900">
                <a:solidFill>
                  <a:schemeClr val="dk2"/>
                </a:solidFill>
              </a:rPr>
              <a:t>10.</a:t>
            </a:r>
            <a:r>
              <a:rPr lang="es" sz="1500">
                <a:solidFill>
                  <a:schemeClr val="dk2"/>
                </a:solidFill>
              </a:rPr>
              <a:t>   </a:t>
            </a:r>
            <a:r>
              <a:rPr lang="es" sz="1900">
                <a:solidFill>
                  <a:schemeClr val="dk2"/>
                </a:solidFill>
              </a:rPr>
              <a:t>Revisión</a:t>
            </a:r>
            <a:endParaRPr sz="1900">
              <a:solidFill>
                <a:schemeClr val="dk2"/>
              </a:solidFill>
            </a:endParaRPr>
          </a:p>
        </p:txBody>
      </p:sp>
      <p:pic>
        <p:nvPicPr>
          <p:cNvPr id="137" name="Google Shape;137;p23"/>
          <p:cNvPicPr preferRelativeResize="0"/>
          <p:nvPr/>
        </p:nvPicPr>
        <p:blipFill>
          <a:blip r:embed="rId5">
            <a:alphaModFix/>
          </a:blip>
          <a:stretch>
            <a:fillRect/>
          </a:stretch>
        </p:blipFill>
        <p:spPr>
          <a:xfrm>
            <a:off x="5532075" y="239025"/>
            <a:ext cx="867525" cy="4793675"/>
          </a:xfrm>
          <a:prstGeom prst="rect">
            <a:avLst/>
          </a:prstGeom>
          <a:noFill/>
          <a:ln>
            <a:noFill/>
          </a:ln>
        </p:spPr>
      </p:pic>
      <p:sp>
        <p:nvSpPr>
          <p:cNvPr id="138" name="Google Shape;138;p23"/>
          <p:cNvSpPr/>
          <p:nvPr/>
        </p:nvSpPr>
        <p:spPr>
          <a:xfrm>
            <a:off x="3648275" y="2095600"/>
            <a:ext cx="1897200" cy="809100"/>
          </a:xfrm>
          <a:prstGeom prst="chevron">
            <a:avLst>
              <a:gd fmla="val 50000"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CCCCCC"/>
              </a:highlight>
            </a:endParaRPr>
          </a:p>
        </p:txBody>
      </p:sp>
      <p:sp>
        <p:nvSpPr>
          <p:cNvPr id="139" name="Google Shape;139;p23"/>
          <p:cNvSpPr txBox="1"/>
          <p:nvPr/>
        </p:nvSpPr>
        <p:spPr>
          <a:xfrm>
            <a:off x="3967875" y="2230750"/>
            <a:ext cx="1368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300">
                <a:latin typeface="Lato"/>
                <a:ea typeface="Lato"/>
                <a:cs typeface="Lato"/>
                <a:sym typeface="Lato"/>
              </a:rPr>
              <a:t>Curación</a:t>
            </a:r>
            <a:endParaRPr sz="24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3">
            <a:alphaModFix/>
          </a:blip>
          <a:stretch>
            <a:fillRect/>
          </a:stretch>
        </p:blipFill>
        <p:spPr>
          <a:xfrm>
            <a:off x="282250" y="76200"/>
            <a:ext cx="3360682" cy="4838701"/>
          </a:xfrm>
          <a:prstGeom prst="rect">
            <a:avLst/>
          </a:prstGeom>
          <a:noFill/>
          <a:ln>
            <a:noFill/>
          </a:ln>
        </p:spPr>
      </p:pic>
      <p:pic>
        <p:nvPicPr>
          <p:cNvPr id="145" name="Google Shape;145;p24"/>
          <p:cNvPicPr preferRelativeResize="0"/>
          <p:nvPr/>
        </p:nvPicPr>
        <p:blipFill>
          <a:blip r:embed="rId4">
            <a:alphaModFix/>
          </a:blip>
          <a:stretch>
            <a:fillRect/>
          </a:stretch>
        </p:blipFill>
        <p:spPr>
          <a:xfrm>
            <a:off x="794200" y="4904748"/>
            <a:ext cx="4456875" cy="238750"/>
          </a:xfrm>
          <a:prstGeom prst="rect">
            <a:avLst/>
          </a:prstGeom>
          <a:noFill/>
          <a:ln>
            <a:noFill/>
          </a:ln>
        </p:spPr>
      </p:pic>
      <p:pic>
        <p:nvPicPr>
          <p:cNvPr id="146" name="Google Shape;146;p24"/>
          <p:cNvPicPr preferRelativeResize="0"/>
          <p:nvPr/>
        </p:nvPicPr>
        <p:blipFill>
          <a:blip r:embed="rId5">
            <a:alphaModFix/>
          </a:blip>
          <a:stretch>
            <a:fillRect/>
          </a:stretch>
        </p:blipFill>
        <p:spPr>
          <a:xfrm>
            <a:off x="4731300" y="-517750"/>
            <a:ext cx="652200" cy="5521426"/>
          </a:xfrm>
          <a:prstGeom prst="rect">
            <a:avLst/>
          </a:prstGeom>
          <a:noFill/>
          <a:ln>
            <a:noFill/>
          </a:ln>
        </p:spPr>
      </p:pic>
      <p:pic>
        <p:nvPicPr>
          <p:cNvPr id="147" name="Google Shape;147;p24"/>
          <p:cNvPicPr preferRelativeResize="0"/>
          <p:nvPr/>
        </p:nvPicPr>
        <p:blipFill>
          <a:blip r:embed="rId6">
            <a:alphaModFix/>
          </a:blip>
          <a:stretch>
            <a:fillRect/>
          </a:stretch>
        </p:blipFill>
        <p:spPr>
          <a:xfrm>
            <a:off x="6060025" y="132125"/>
            <a:ext cx="1647925" cy="844950"/>
          </a:xfrm>
          <a:prstGeom prst="rect">
            <a:avLst/>
          </a:prstGeom>
          <a:noFill/>
          <a:ln>
            <a:noFill/>
          </a:ln>
        </p:spPr>
      </p:pic>
      <p:pic>
        <p:nvPicPr>
          <p:cNvPr id="148" name="Google Shape;148;p24"/>
          <p:cNvPicPr preferRelativeResize="0"/>
          <p:nvPr/>
        </p:nvPicPr>
        <p:blipFill>
          <a:blip r:embed="rId7">
            <a:alphaModFix/>
          </a:blip>
          <a:stretch>
            <a:fillRect/>
          </a:stretch>
        </p:blipFill>
        <p:spPr>
          <a:xfrm>
            <a:off x="5307297" y="0"/>
            <a:ext cx="2143507" cy="5143500"/>
          </a:xfrm>
          <a:prstGeom prst="rect">
            <a:avLst/>
          </a:prstGeom>
          <a:noFill/>
          <a:ln>
            <a:noFill/>
          </a:ln>
        </p:spPr>
      </p:pic>
      <p:pic>
        <p:nvPicPr>
          <p:cNvPr id="149" name="Google Shape;149;p24"/>
          <p:cNvPicPr preferRelativeResize="0"/>
          <p:nvPr/>
        </p:nvPicPr>
        <p:blipFill>
          <a:blip r:embed="rId8">
            <a:alphaModFix/>
          </a:blip>
          <a:stretch>
            <a:fillRect/>
          </a:stretch>
        </p:blipFill>
        <p:spPr>
          <a:xfrm>
            <a:off x="6106026" y="1116900"/>
            <a:ext cx="1701800" cy="958750"/>
          </a:xfrm>
          <a:prstGeom prst="rect">
            <a:avLst/>
          </a:prstGeom>
          <a:noFill/>
          <a:ln>
            <a:noFill/>
          </a:ln>
        </p:spPr>
      </p:pic>
      <p:pic>
        <p:nvPicPr>
          <p:cNvPr id="150" name="Google Shape;150;p24"/>
          <p:cNvPicPr preferRelativeResize="0"/>
          <p:nvPr/>
        </p:nvPicPr>
        <p:blipFill>
          <a:blip r:embed="rId9">
            <a:alphaModFix/>
          </a:blip>
          <a:stretch>
            <a:fillRect/>
          </a:stretch>
        </p:blipFill>
        <p:spPr>
          <a:xfrm>
            <a:off x="6106025" y="2062025"/>
            <a:ext cx="1764925" cy="1133039"/>
          </a:xfrm>
          <a:prstGeom prst="rect">
            <a:avLst/>
          </a:prstGeom>
          <a:noFill/>
          <a:ln>
            <a:noFill/>
          </a:ln>
        </p:spPr>
      </p:pic>
      <p:pic>
        <p:nvPicPr>
          <p:cNvPr id="151" name="Google Shape;151;p24"/>
          <p:cNvPicPr preferRelativeResize="0"/>
          <p:nvPr/>
        </p:nvPicPr>
        <p:blipFill>
          <a:blip r:embed="rId10">
            <a:alphaModFix/>
          </a:blip>
          <a:stretch>
            <a:fillRect/>
          </a:stretch>
        </p:blipFill>
        <p:spPr>
          <a:xfrm>
            <a:off x="6169150" y="3193475"/>
            <a:ext cx="1701800" cy="899625"/>
          </a:xfrm>
          <a:prstGeom prst="rect">
            <a:avLst/>
          </a:prstGeom>
          <a:noFill/>
          <a:ln>
            <a:noFill/>
          </a:ln>
        </p:spPr>
      </p:pic>
      <p:pic>
        <p:nvPicPr>
          <p:cNvPr id="152" name="Google Shape;152;p24"/>
          <p:cNvPicPr preferRelativeResize="0"/>
          <p:nvPr/>
        </p:nvPicPr>
        <p:blipFill>
          <a:blip r:embed="rId11">
            <a:alphaModFix/>
          </a:blip>
          <a:stretch>
            <a:fillRect/>
          </a:stretch>
        </p:blipFill>
        <p:spPr>
          <a:xfrm>
            <a:off x="6169150" y="4140574"/>
            <a:ext cx="1764925" cy="863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5"/>
          <p:cNvPicPr preferRelativeResize="0"/>
          <p:nvPr/>
        </p:nvPicPr>
        <p:blipFill>
          <a:blip r:embed="rId3">
            <a:alphaModFix/>
          </a:blip>
          <a:stretch>
            <a:fillRect/>
          </a:stretch>
        </p:blipFill>
        <p:spPr>
          <a:xfrm>
            <a:off x="152400" y="152400"/>
            <a:ext cx="5028751" cy="2951925"/>
          </a:xfrm>
          <a:prstGeom prst="rect">
            <a:avLst/>
          </a:prstGeom>
          <a:noFill/>
          <a:ln>
            <a:noFill/>
          </a:ln>
        </p:spPr>
      </p:pic>
      <p:pic>
        <p:nvPicPr>
          <p:cNvPr id="158" name="Google Shape;158;p25"/>
          <p:cNvPicPr preferRelativeResize="0"/>
          <p:nvPr/>
        </p:nvPicPr>
        <p:blipFill>
          <a:blip r:embed="rId4">
            <a:alphaModFix/>
          </a:blip>
          <a:stretch>
            <a:fillRect/>
          </a:stretch>
        </p:blipFill>
        <p:spPr>
          <a:xfrm>
            <a:off x="259975" y="3104325"/>
            <a:ext cx="2657650" cy="1518075"/>
          </a:xfrm>
          <a:prstGeom prst="rect">
            <a:avLst/>
          </a:prstGeom>
          <a:noFill/>
          <a:ln>
            <a:noFill/>
          </a:ln>
        </p:spPr>
      </p:pic>
      <p:pic>
        <p:nvPicPr>
          <p:cNvPr id="159" name="Google Shape;159;p25"/>
          <p:cNvPicPr preferRelativeResize="0"/>
          <p:nvPr/>
        </p:nvPicPr>
        <p:blipFill>
          <a:blip r:embed="rId5">
            <a:alphaModFix/>
          </a:blip>
          <a:stretch>
            <a:fillRect/>
          </a:stretch>
        </p:blipFill>
        <p:spPr>
          <a:xfrm>
            <a:off x="5166570" y="45920"/>
            <a:ext cx="3977426" cy="1160800"/>
          </a:xfrm>
          <a:prstGeom prst="rect">
            <a:avLst/>
          </a:prstGeom>
          <a:noFill/>
          <a:ln>
            <a:noFill/>
          </a:ln>
        </p:spPr>
      </p:pic>
      <p:pic>
        <p:nvPicPr>
          <p:cNvPr id="160" name="Google Shape;160;p25"/>
          <p:cNvPicPr preferRelativeResize="0"/>
          <p:nvPr/>
        </p:nvPicPr>
        <p:blipFill>
          <a:blip r:embed="rId6">
            <a:alphaModFix/>
          </a:blip>
          <a:stretch>
            <a:fillRect/>
          </a:stretch>
        </p:blipFill>
        <p:spPr>
          <a:xfrm>
            <a:off x="2917625" y="3909275"/>
            <a:ext cx="5988351" cy="99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6"/>
          <p:cNvPicPr preferRelativeResize="0"/>
          <p:nvPr/>
        </p:nvPicPr>
        <p:blipFill>
          <a:blip r:embed="rId3">
            <a:alphaModFix/>
          </a:blip>
          <a:stretch>
            <a:fillRect/>
          </a:stretch>
        </p:blipFill>
        <p:spPr>
          <a:xfrm>
            <a:off x="0" y="0"/>
            <a:ext cx="9144000" cy="5210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nvSpPr>
        <p:spPr>
          <a:xfrm>
            <a:off x="725600" y="1157275"/>
            <a:ext cx="5622900" cy="3370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Documentos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Hojas de cálculo</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1800">
                <a:solidFill>
                  <a:srgbClr val="424242"/>
                </a:solidFill>
                <a:latin typeface="Nunito"/>
                <a:ea typeface="Nunito"/>
                <a:cs typeface="Nunito"/>
                <a:sym typeface="Nunito"/>
              </a:rPr>
              <a:t>Cuadernos (de laboratorio, de campo)</a:t>
            </a:r>
            <a:endParaRPr sz="18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Diarios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Libros de códigos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Cuestionarios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Fotografías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Cintas (audio, video)</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Películas</a:t>
            </a:r>
            <a:endParaRPr sz="2100">
              <a:solidFill>
                <a:srgbClr val="424242"/>
              </a:solidFill>
              <a:latin typeface="Nunito"/>
              <a:ea typeface="Nunito"/>
              <a:cs typeface="Nunito"/>
              <a:sym typeface="Nunito"/>
            </a:endParaRPr>
          </a:p>
          <a:p>
            <a:pPr indent="0" lvl="0" marL="0" rtl="0" algn="l">
              <a:lnSpc>
                <a:spcPct val="90000"/>
              </a:lnSpc>
              <a:spcBef>
                <a:spcPts val="0"/>
              </a:spcBef>
              <a:spcAft>
                <a:spcPts val="0"/>
              </a:spcAft>
              <a:buNone/>
            </a:pPr>
            <a:r>
              <a:rPr lang="es" sz="1300">
                <a:solidFill>
                  <a:srgbClr val="FFFFFF"/>
                </a:solidFill>
                <a:latin typeface="Nunito"/>
                <a:ea typeface="Nunito"/>
                <a:cs typeface="Nunito"/>
                <a:sym typeface="Nunito"/>
              </a:rPr>
              <a:t>-</a:t>
            </a:r>
            <a:r>
              <a:rPr lang="es" sz="2100">
                <a:solidFill>
                  <a:srgbClr val="424242"/>
                </a:solidFill>
                <a:latin typeface="Nunito"/>
                <a:ea typeface="Nunito"/>
                <a:cs typeface="Nunito"/>
                <a:sym typeface="Nunito"/>
              </a:rPr>
              <a:t>Muestras</a:t>
            </a:r>
            <a:endParaRPr sz="2100">
              <a:solidFill>
                <a:srgbClr val="424242"/>
              </a:solidFill>
              <a:latin typeface="Nunito"/>
              <a:ea typeface="Nunito"/>
              <a:cs typeface="Nunito"/>
              <a:sym typeface="Nunito"/>
            </a:endParaRPr>
          </a:p>
        </p:txBody>
      </p:sp>
      <p:sp>
        <p:nvSpPr>
          <p:cNvPr id="171" name="Google Shape;171;p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Formas de los datos</a:t>
            </a:r>
            <a:endParaRPr/>
          </a:p>
        </p:txBody>
      </p:sp>
      <p:pic>
        <p:nvPicPr>
          <p:cNvPr id="172" name="Google Shape;172;p27"/>
          <p:cNvPicPr preferRelativeResize="0"/>
          <p:nvPr/>
        </p:nvPicPr>
        <p:blipFill>
          <a:blip r:embed="rId3">
            <a:alphaModFix/>
          </a:blip>
          <a:stretch>
            <a:fillRect/>
          </a:stretch>
        </p:blipFill>
        <p:spPr>
          <a:xfrm>
            <a:off x="4906350" y="1621425"/>
            <a:ext cx="3664750" cy="2067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8"/>
          <p:cNvPicPr preferRelativeResize="0"/>
          <p:nvPr/>
        </p:nvPicPr>
        <p:blipFill>
          <a:blip r:embed="rId3">
            <a:alphaModFix/>
          </a:blip>
          <a:stretch>
            <a:fillRect/>
          </a:stretch>
        </p:blipFill>
        <p:spPr>
          <a:xfrm>
            <a:off x="0" y="0"/>
            <a:ext cx="9229650" cy="519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679125" y="609225"/>
            <a:ext cx="8007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4400">
                <a:solidFill>
                  <a:srgbClr val="FFFFFF"/>
                </a:solidFill>
                <a:latin typeface="Calibri"/>
                <a:ea typeface="Calibri"/>
                <a:cs typeface="Calibri"/>
                <a:sym typeface="Calibri"/>
              </a:rPr>
              <a:t>Publicación de datos</a:t>
            </a:r>
            <a:endParaRPr/>
          </a:p>
        </p:txBody>
      </p:sp>
      <p:sp>
        <p:nvSpPr>
          <p:cNvPr id="183" name="Google Shape;183;p29"/>
          <p:cNvSpPr txBox="1"/>
          <p:nvPr/>
        </p:nvSpPr>
        <p:spPr>
          <a:xfrm>
            <a:off x="209725" y="1737800"/>
            <a:ext cx="6409500" cy="3278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s" sz="1300">
                <a:solidFill>
                  <a:schemeClr val="dk2"/>
                </a:solidFill>
              </a:rPr>
              <a:t>-</a:t>
            </a:r>
            <a:r>
              <a:rPr lang="es" sz="1900">
                <a:solidFill>
                  <a:srgbClr val="FFFFFF"/>
                </a:solidFill>
                <a:latin typeface="Calibri"/>
                <a:ea typeface="Calibri"/>
                <a:cs typeface="Calibri"/>
                <a:sym typeface="Calibri"/>
              </a:rPr>
              <a:t>Como material complementario asociado a un artículo de investigación.</a:t>
            </a:r>
            <a:endParaRPr sz="1900">
              <a:solidFill>
                <a:srgbClr val="FFFFFF"/>
              </a:solidFill>
              <a:latin typeface="Calibri"/>
              <a:ea typeface="Calibri"/>
              <a:cs typeface="Calibri"/>
              <a:sym typeface="Calibri"/>
            </a:endParaRPr>
          </a:p>
          <a:p>
            <a:pPr indent="0" lvl="0" marL="0" rtl="0" algn="l">
              <a:lnSpc>
                <a:spcPct val="90000"/>
              </a:lnSpc>
              <a:spcBef>
                <a:spcPts val="1200"/>
              </a:spcBef>
              <a:spcAft>
                <a:spcPts val="0"/>
              </a:spcAft>
              <a:buNone/>
            </a:pPr>
            <a:r>
              <a:rPr lang="es" sz="1300">
                <a:solidFill>
                  <a:schemeClr val="dk2"/>
                </a:solidFill>
              </a:rPr>
              <a:t>-</a:t>
            </a:r>
            <a:r>
              <a:rPr lang="es" sz="1900">
                <a:solidFill>
                  <a:srgbClr val="FFFFFF"/>
                </a:solidFill>
                <a:latin typeface="Calibri"/>
                <a:ea typeface="Calibri"/>
                <a:cs typeface="Calibri"/>
                <a:sym typeface="Calibri"/>
              </a:rPr>
              <a:t>Sitios web públicos que cosechan bases de datos en temas específicos, como  Hub Ocean, European Data Portal, USDA Open Data Catalog.</a:t>
            </a:r>
            <a:endParaRPr sz="1900">
              <a:solidFill>
                <a:srgbClr val="FFFFFF"/>
              </a:solidFill>
              <a:latin typeface="Calibri"/>
              <a:ea typeface="Calibri"/>
              <a:cs typeface="Calibri"/>
              <a:sym typeface="Calibri"/>
            </a:endParaRPr>
          </a:p>
          <a:p>
            <a:pPr indent="0" lvl="0" marL="0" rtl="0" algn="l">
              <a:lnSpc>
                <a:spcPct val="90000"/>
              </a:lnSpc>
              <a:spcBef>
                <a:spcPts val="1200"/>
              </a:spcBef>
              <a:spcAft>
                <a:spcPts val="0"/>
              </a:spcAft>
              <a:buNone/>
            </a:pPr>
            <a:r>
              <a:rPr lang="es" sz="1300">
                <a:solidFill>
                  <a:schemeClr val="dk2"/>
                </a:solidFill>
              </a:rPr>
              <a:t>-</a:t>
            </a:r>
            <a:r>
              <a:rPr lang="es" sz="1900">
                <a:solidFill>
                  <a:srgbClr val="FFFFFF"/>
                </a:solidFill>
                <a:latin typeface="Calibri"/>
                <a:ea typeface="Calibri"/>
                <a:cs typeface="Calibri"/>
                <a:sym typeface="Calibri"/>
              </a:rPr>
              <a:t>Repositorio de datos (Dataverse, Zenodo)</a:t>
            </a:r>
            <a:endParaRPr sz="1900">
              <a:solidFill>
                <a:srgbClr val="FFFFFF"/>
              </a:solidFill>
              <a:latin typeface="Calibri"/>
              <a:ea typeface="Calibri"/>
              <a:cs typeface="Calibri"/>
              <a:sym typeface="Calibri"/>
            </a:endParaRPr>
          </a:p>
          <a:p>
            <a:pPr indent="0" lvl="0" marL="0" rtl="0" algn="l">
              <a:lnSpc>
                <a:spcPct val="90000"/>
              </a:lnSpc>
              <a:spcBef>
                <a:spcPts val="1200"/>
              </a:spcBef>
              <a:spcAft>
                <a:spcPts val="1200"/>
              </a:spcAft>
              <a:buNone/>
            </a:pPr>
            <a:r>
              <a:rPr lang="es" sz="1300">
                <a:solidFill>
                  <a:schemeClr val="dk2"/>
                </a:solidFill>
              </a:rPr>
              <a:t>-</a:t>
            </a:r>
            <a:r>
              <a:rPr lang="es" sz="1900">
                <a:solidFill>
                  <a:srgbClr val="FFFFFF"/>
                </a:solidFill>
                <a:latin typeface="Calibri"/>
                <a:ea typeface="Calibri"/>
                <a:cs typeface="Calibri"/>
                <a:sym typeface="Calibri"/>
              </a:rPr>
              <a:t>Artículo de datos: revistas de datos como por ejemplo Scientific Data, Open Data Publishing, Biodiversity Data Journal, Open Health Data </a:t>
            </a:r>
            <a:endParaRPr sz="1900">
              <a:solidFill>
                <a:srgbClr val="FFFFFF"/>
              </a:solidFill>
              <a:latin typeface="Calibri"/>
              <a:ea typeface="Calibri"/>
              <a:cs typeface="Calibri"/>
              <a:sym typeface="Calibri"/>
            </a:endParaRPr>
          </a:p>
        </p:txBody>
      </p:sp>
      <p:pic>
        <p:nvPicPr>
          <p:cNvPr id="184" name="Google Shape;184;p29"/>
          <p:cNvPicPr preferRelativeResize="0"/>
          <p:nvPr/>
        </p:nvPicPr>
        <p:blipFill>
          <a:blip r:embed="rId3">
            <a:alphaModFix/>
          </a:blip>
          <a:stretch>
            <a:fillRect/>
          </a:stretch>
        </p:blipFill>
        <p:spPr>
          <a:xfrm>
            <a:off x="6771625" y="1623525"/>
            <a:ext cx="2145775" cy="3031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nvSpPr>
        <p:spPr>
          <a:xfrm>
            <a:off x="679125" y="609225"/>
            <a:ext cx="8007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4400">
                <a:solidFill>
                  <a:srgbClr val="FFFFFF"/>
                </a:solidFill>
                <a:latin typeface="Calibri"/>
                <a:ea typeface="Calibri"/>
                <a:cs typeface="Calibri"/>
                <a:sym typeface="Calibri"/>
              </a:rPr>
              <a:t>Research Data Alliance</a:t>
            </a:r>
            <a:endParaRPr/>
          </a:p>
        </p:txBody>
      </p:sp>
      <p:sp>
        <p:nvSpPr>
          <p:cNvPr id="190" name="Google Shape;190;p30"/>
          <p:cNvSpPr txBox="1"/>
          <p:nvPr/>
        </p:nvSpPr>
        <p:spPr>
          <a:xfrm>
            <a:off x="209725" y="1597975"/>
            <a:ext cx="8477100" cy="281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 sz="2900">
                <a:solidFill>
                  <a:srgbClr val="FFFFFF"/>
                </a:solidFill>
              </a:rPr>
              <a:t>•</a:t>
            </a:r>
            <a:r>
              <a:rPr lang="es" sz="2900">
                <a:solidFill>
                  <a:srgbClr val="FFFFFF"/>
                </a:solidFill>
                <a:latin typeface="Calibri"/>
                <a:ea typeface="Calibri"/>
                <a:cs typeface="Calibri"/>
                <a:sym typeface="Calibri"/>
              </a:rPr>
              <a:t>Formación en gestión de datos de investigación</a:t>
            </a:r>
            <a:endParaRPr sz="2900">
              <a:solidFill>
                <a:srgbClr val="FFFFFF"/>
              </a:solidFill>
              <a:latin typeface="Calibri"/>
              <a:ea typeface="Calibri"/>
              <a:cs typeface="Calibri"/>
              <a:sym typeface="Calibri"/>
            </a:endParaRPr>
          </a:p>
          <a:p>
            <a:pPr indent="0" lvl="0" marL="0" rtl="0" algn="l">
              <a:lnSpc>
                <a:spcPct val="90000"/>
              </a:lnSpc>
              <a:spcBef>
                <a:spcPts val="1000"/>
              </a:spcBef>
              <a:spcAft>
                <a:spcPts val="0"/>
              </a:spcAft>
              <a:buNone/>
            </a:pPr>
            <a:r>
              <a:rPr lang="es" sz="2900">
                <a:solidFill>
                  <a:srgbClr val="FFFFFF"/>
                </a:solidFill>
              </a:rPr>
              <a:t>•</a:t>
            </a:r>
            <a:r>
              <a:rPr lang="es" sz="2900">
                <a:solidFill>
                  <a:srgbClr val="FFFFFF"/>
                </a:solidFill>
                <a:latin typeface="Calibri"/>
                <a:ea typeface="Calibri"/>
                <a:cs typeface="Calibri"/>
                <a:sym typeface="Calibri"/>
              </a:rPr>
              <a:t>Representación internacional</a:t>
            </a:r>
            <a:endParaRPr sz="2900">
              <a:solidFill>
                <a:srgbClr val="FFFFFF"/>
              </a:solidFill>
              <a:latin typeface="Calibri"/>
              <a:ea typeface="Calibri"/>
              <a:cs typeface="Calibri"/>
              <a:sym typeface="Calibri"/>
            </a:endParaRPr>
          </a:p>
          <a:p>
            <a:pPr indent="0" lvl="0" marL="0" rtl="0" algn="l">
              <a:lnSpc>
                <a:spcPct val="90000"/>
              </a:lnSpc>
              <a:spcBef>
                <a:spcPts val="1000"/>
              </a:spcBef>
              <a:spcAft>
                <a:spcPts val="0"/>
              </a:spcAft>
              <a:buNone/>
            </a:pPr>
            <a:r>
              <a:rPr lang="es" sz="2900">
                <a:solidFill>
                  <a:srgbClr val="FFFFFF"/>
                </a:solidFill>
              </a:rPr>
              <a:t>•</a:t>
            </a:r>
            <a:r>
              <a:rPr lang="es" sz="2900">
                <a:solidFill>
                  <a:srgbClr val="FFFFFF"/>
                </a:solidFill>
                <a:latin typeface="Calibri"/>
                <a:ea typeface="Calibri"/>
                <a:cs typeface="Calibri"/>
                <a:sym typeface="Calibri"/>
              </a:rPr>
              <a:t>Alianzas</a:t>
            </a:r>
            <a:endParaRPr sz="2900">
              <a:solidFill>
                <a:srgbClr val="FFFFFF"/>
              </a:solidFill>
              <a:latin typeface="Calibri"/>
              <a:ea typeface="Calibri"/>
              <a:cs typeface="Calibri"/>
              <a:sym typeface="Calibri"/>
            </a:endParaRPr>
          </a:p>
          <a:p>
            <a:pPr indent="0" lvl="0" marL="0" rtl="0" algn="l">
              <a:lnSpc>
                <a:spcPct val="90000"/>
              </a:lnSpc>
              <a:spcBef>
                <a:spcPts val="1000"/>
              </a:spcBef>
              <a:spcAft>
                <a:spcPts val="0"/>
              </a:spcAft>
              <a:buNone/>
            </a:pPr>
            <a:r>
              <a:rPr lang="es" sz="2900">
                <a:solidFill>
                  <a:srgbClr val="FFFFFF"/>
                </a:solidFill>
              </a:rPr>
              <a:t>•</a:t>
            </a:r>
            <a:r>
              <a:rPr lang="es" sz="2900">
                <a:solidFill>
                  <a:srgbClr val="FFFFFF"/>
                </a:solidFill>
                <a:latin typeface="Calibri"/>
                <a:ea typeface="Calibri"/>
                <a:cs typeface="Calibri"/>
                <a:sym typeface="Calibri"/>
              </a:rPr>
              <a:t>Liderazgo</a:t>
            </a:r>
            <a:endParaRPr sz="2900">
              <a:solidFill>
                <a:srgbClr val="FFFFFF"/>
              </a:solidFill>
              <a:latin typeface="Calibri"/>
              <a:ea typeface="Calibri"/>
              <a:cs typeface="Calibri"/>
              <a:sym typeface="Calibri"/>
            </a:endParaRPr>
          </a:p>
          <a:p>
            <a:pPr indent="0" lvl="0" marL="0" rtl="0" algn="l">
              <a:lnSpc>
                <a:spcPct val="90000"/>
              </a:lnSpc>
              <a:spcBef>
                <a:spcPts val="0"/>
              </a:spcBef>
              <a:spcAft>
                <a:spcPts val="1200"/>
              </a:spcAft>
              <a:buNone/>
            </a:pPr>
            <a:r>
              <a:t/>
            </a:r>
            <a:endParaRPr sz="3000">
              <a:solidFill>
                <a:schemeClr val="dk2"/>
              </a:solidFill>
            </a:endParaRPr>
          </a:p>
        </p:txBody>
      </p:sp>
      <p:pic>
        <p:nvPicPr>
          <p:cNvPr id="191" name="Google Shape;191;p30"/>
          <p:cNvPicPr preferRelativeResize="0"/>
          <p:nvPr/>
        </p:nvPicPr>
        <p:blipFill>
          <a:blip r:embed="rId3">
            <a:alphaModFix/>
          </a:blip>
          <a:stretch>
            <a:fillRect/>
          </a:stretch>
        </p:blipFill>
        <p:spPr>
          <a:xfrm>
            <a:off x="4641825" y="3023950"/>
            <a:ext cx="4359775" cy="1976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pic>
        <p:nvPicPr>
          <p:cNvPr id="196" name="Google Shape;196;p31"/>
          <p:cNvPicPr preferRelativeResize="0"/>
          <p:nvPr/>
        </p:nvPicPr>
        <p:blipFill>
          <a:blip r:embed="rId3">
            <a:alphaModFix/>
          </a:blip>
          <a:stretch>
            <a:fillRect/>
          </a:stretch>
        </p:blipFill>
        <p:spPr>
          <a:xfrm>
            <a:off x="221975" y="208662"/>
            <a:ext cx="4254600" cy="4818038"/>
          </a:xfrm>
          <a:prstGeom prst="rect">
            <a:avLst/>
          </a:prstGeom>
          <a:noFill/>
          <a:ln>
            <a:noFill/>
          </a:ln>
        </p:spPr>
      </p:pic>
      <p:sp>
        <p:nvSpPr>
          <p:cNvPr id="197" name="Google Shape;197;p31"/>
          <p:cNvSpPr txBox="1"/>
          <p:nvPr/>
        </p:nvSpPr>
        <p:spPr>
          <a:xfrm>
            <a:off x="779775" y="69657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s" sz="2100">
                <a:solidFill>
                  <a:schemeClr val="lt2"/>
                </a:solidFill>
                <a:latin typeface="Raleway"/>
                <a:ea typeface="Raleway"/>
                <a:cs typeface="Raleway"/>
                <a:sym typeface="Raleway"/>
              </a:rPr>
              <a:t>Normativa que respalda la gestión de datos</a:t>
            </a:r>
            <a:endParaRPr b="1" sz="1800">
              <a:solidFill>
                <a:schemeClr val="lt2"/>
              </a:solidFill>
              <a:latin typeface="Raleway"/>
              <a:ea typeface="Raleway"/>
              <a:cs typeface="Raleway"/>
              <a:sym typeface="Raleway"/>
            </a:endParaRPr>
          </a:p>
        </p:txBody>
      </p:sp>
      <p:sp>
        <p:nvSpPr>
          <p:cNvPr id="198" name="Google Shape;198;p31"/>
          <p:cNvSpPr txBox="1"/>
          <p:nvPr>
            <p:ph idx="4294967295" type="body"/>
          </p:nvPr>
        </p:nvSpPr>
        <p:spPr>
          <a:xfrm>
            <a:off x="573875" y="1359100"/>
            <a:ext cx="3550800" cy="332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sz="1200">
                <a:latin typeface="Verdana"/>
                <a:ea typeface="Verdana"/>
                <a:cs typeface="Verdana"/>
                <a:sym typeface="Verdana"/>
              </a:rPr>
              <a:t>Ley sobre Derechos de Autor y Derechos Conexos N° 6683</a:t>
            </a:r>
            <a:endParaRPr b="1" sz="1200">
              <a:latin typeface="Verdana"/>
              <a:ea typeface="Verdana"/>
              <a:cs typeface="Verdana"/>
              <a:sym typeface="Verdana"/>
            </a:endParaRPr>
          </a:p>
          <a:p>
            <a:pPr indent="0" lvl="0" marL="0" rtl="0" algn="just">
              <a:spcBef>
                <a:spcPts val="700"/>
              </a:spcBef>
              <a:spcAft>
                <a:spcPts val="0"/>
              </a:spcAft>
              <a:buNone/>
            </a:pPr>
            <a:r>
              <a:rPr lang="es" sz="1200">
                <a:latin typeface="Verdana"/>
                <a:ea typeface="Verdana"/>
                <a:cs typeface="Verdana"/>
                <a:sym typeface="Verdana"/>
              </a:rPr>
              <a:t>Artículo 40°.- Cuando uno o varios autores se comprometen a componer una obra, según un plan suministrado por el editor, únicamente pueden pretender los honorarios convenidos. El comitente será el titular de los derechos patrimoniales sobre la obra, pero los comisarios conservarán sobre ella sus derechos morales; asimismo, cuando el autor sea un asalariado el titular de los derechos patrimoniales será el empleador. </a:t>
            </a:r>
            <a:r>
              <a:rPr i="1" lang="es" sz="1200">
                <a:latin typeface="Verdana"/>
                <a:ea typeface="Verdana"/>
                <a:cs typeface="Verdana"/>
                <a:sym typeface="Verdana"/>
              </a:rPr>
              <a:t>(Así reformado por el artículo 1º de la ley Nº 7397 de 3 de mayo de 1994)</a:t>
            </a:r>
            <a:r>
              <a:rPr lang="es" sz="1200">
                <a:latin typeface="Verdana"/>
                <a:ea typeface="Verdana"/>
                <a:cs typeface="Verdana"/>
                <a:sym typeface="Verdana"/>
              </a:rPr>
              <a:t>.</a:t>
            </a:r>
            <a:endParaRPr sz="1200">
              <a:latin typeface="Verdana"/>
              <a:ea typeface="Verdana"/>
              <a:cs typeface="Verdana"/>
              <a:sym typeface="Verdana"/>
            </a:endParaRPr>
          </a:p>
        </p:txBody>
      </p:sp>
      <p:pic>
        <p:nvPicPr>
          <p:cNvPr id="199" name="Google Shape;199;p31"/>
          <p:cNvPicPr preferRelativeResize="0"/>
          <p:nvPr/>
        </p:nvPicPr>
        <p:blipFill>
          <a:blip r:embed="rId4">
            <a:alphaModFix/>
          </a:blip>
          <a:stretch>
            <a:fillRect/>
          </a:stretch>
        </p:blipFill>
        <p:spPr>
          <a:xfrm>
            <a:off x="4941250" y="198325"/>
            <a:ext cx="3478513"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title"/>
          </p:nvPr>
        </p:nvSpPr>
        <p:spPr>
          <a:xfrm>
            <a:off x="2225775" y="372300"/>
            <a:ext cx="5197200" cy="960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0" lang="es" sz="4400">
                <a:latin typeface="Calibri"/>
                <a:ea typeface="Calibri"/>
                <a:cs typeface="Calibri"/>
                <a:sym typeface="Calibri"/>
              </a:rPr>
              <a:t>Ciencia Abierta</a:t>
            </a:r>
            <a:endParaRPr sz="2400"/>
          </a:p>
        </p:txBody>
      </p:sp>
      <p:sp>
        <p:nvSpPr>
          <p:cNvPr id="80" name="Google Shape;80;p14"/>
          <p:cNvSpPr txBox="1"/>
          <p:nvPr>
            <p:ph idx="4294967295" type="title"/>
          </p:nvPr>
        </p:nvSpPr>
        <p:spPr>
          <a:xfrm>
            <a:off x="4355250" y="1232600"/>
            <a:ext cx="4008000" cy="3505500"/>
          </a:xfrm>
          <a:prstGeom prst="rect">
            <a:avLst/>
          </a:prstGeom>
        </p:spPr>
        <p:txBody>
          <a:bodyPr anchorCtr="0" anchor="t" bIns="91425" lIns="91425" spcFirstLastPara="1" rIns="91425" wrap="square" tIns="91425">
            <a:noAutofit/>
          </a:bodyPr>
          <a:lstStyle/>
          <a:p>
            <a:pPr indent="0" lvl="0" marL="0" rtl="0" algn="l">
              <a:lnSpc>
                <a:spcPct val="90000"/>
              </a:lnSpc>
              <a:spcBef>
                <a:spcPts val="400"/>
              </a:spcBef>
              <a:spcAft>
                <a:spcPts val="0"/>
              </a:spcAft>
              <a:buNone/>
            </a:pPr>
            <a:r>
              <a:rPr b="0" lang="es" sz="1700">
                <a:latin typeface="Arial"/>
                <a:ea typeface="Arial"/>
                <a:cs typeface="Arial"/>
                <a:sym typeface="Arial"/>
              </a:rPr>
              <a:t>•</a:t>
            </a:r>
            <a:r>
              <a:rPr b="0" lang="es" sz="1700">
                <a:latin typeface="Calibri"/>
                <a:ea typeface="Calibri"/>
                <a:cs typeface="Calibri"/>
                <a:sym typeface="Calibri"/>
              </a:rPr>
              <a:t>C</a:t>
            </a:r>
            <a:r>
              <a:rPr b="0" lang="es" sz="1500">
                <a:latin typeface="Calibri"/>
                <a:ea typeface="Calibri"/>
                <a:cs typeface="Calibri"/>
                <a:sym typeface="Calibri"/>
              </a:rPr>
              <a:t>onstructo  inclusivo  que  combina  diversos  movimientos  y  prácticas</a:t>
            </a:r>
            <a:endParaRPr b="0" sz="1500">
              <a:latin typeface="Calibri"/>
              <a:ea typeface="Calibri"/>
              <a:cs typeface="Calibri"/>
              <a:sym typeface="Calibri"/>
            </a:endParaRPr>
          </a:p>
          <a:p>
            <a:pPr indent="0" lvl="0" marL="0" rtl="0" algn="l">
              <a:lnSpc>
                <a:spcPct val="90000"/>
              </a:lnSpc>
              <a:spcBef>
                <a:spcPts val="400"/>
              </a:spcBef>
              <a:spcAft>
                <a:spcPts val="0"/>
              </a:spcAft>
              <a:buNone/>
            </a:pPr>
            <a:r>
              <a:rPr b="0" lang="es" sz="1500">
                <a:latin typeface="Arial"/>
                <a:ea typeface="Arial"/>
                <a:cs typeface="Arial"/>
                <a:sym typeface="Arial"/>
              </a:rPr>
              <a:t>•</a:t>
            </a:r>
            <a:r>
              <a:rPr b="0" lang="es" sz="1500">
                <a:latin typeface="Calibri"/>
                <a:ea typeface="Calibri"/>
                <a:cs typeface="Calibri"/>
                <a:sym typeface="Calibri"/>
              </a:rPr>
              <a:t>Para que los  conocimientos  científicos  estén  abiertamente  disponibles y  sean  accesibles  para  todos.</a:t>
            </a:r>
            <a:endParaRPr b="0" sz="1500">
              <a:latin typeface="Calibri"/>
              <a:ea typeface="Calibri"/>
              <a:cs typeface="Calibri"/>
              <a:sym typeface="Calibri"/>
            </a:endParaRPr>
          </a:p>
          <a:p>
            <a:pPr indent="0" lvl="0" marL="0" rtl="0" algn="l">
              <a:lnSpc>
                <a:spcPct val="90000"/>
              </a:lnSpc>
              <a:spcBef>
                <a:spcPts val="400"/>
              </a:spcBef>
              <a:spcAft>
                <a:spcPts val="0"/>
              </a:spcAft>
              <a:buNone/>
            </a:pPr>
            <a:r>
              <a:rPr b="0" lang="es" sz="1500">
                <a:latin typeface="Arial"/>
                <a:ea typeface="Arial"/>
                <a:cs typeface="Arial"/>
                <a:sym typeface="Arial"/>
              </a:rPr>
              <a:t>•</a:t>
            </a:r>
            <a:r>
              <a:rPr b="0" lang="es" sz="1500">
                <a:latin typeface="Calibri"/>
                <a:ea typeface="Calibri"/>
                <a:cs typeface="Calibri"/>
                <a:sym typeface="Calibri"/>
              </a:rPr>
              <a:t>Que se puedan reutilizar por todas las personas.</a:t>
            </a:r>
            <a:endParaRPr b="0" sz="1500">
              <a:latin typeface="Calibri"/>
              <a:ea typeface="Calibri"/>
              <a:cs typeface="Calibri"/>
              <a:sym typeface="Calibri"/>
            </a:endParaRPr>
          </a:p>
          <a:p>
            <a:pPr indent="0" lvl="0" marL="0" rtl="0" algn="l">
              <a:lnSpc>
                <a:spcPct val="90000"/>
              </a:lnSpc>
              <a:spcBef>
                <a:spcPts val="400"/>
              </a:spcBef>
              <a:spcAft>
                <a:spcPts val="0"/>
              </a:spcAft>
              <a:buNone/>
            </a:pPr>
            <a:r>
              <a:rPr b="0" lang="es" sz="1500">
                <a:latin typeface="Arial"/>
                <a:ea typeface="Arial"/>
                <a:cs typeface="Arial"/>
                <a:sym typeface="Arial"/>
              </a:rPr>
              <a:t>•</a:t>
            </a:r>
            <a:r>
              <a:rPr b="0" lang="es" sz="1500">
                <a:latin typeface="Calibri"/>
                <a:ea typeface="Calibri"/>
                <a:cs typeface="Calibri"/>
                <a:sym typeface="Calibri"/>
              </a:rPr>
              <a:t>Se  incrementen  las colaboraciones científicas y el intercambio de información en beneficio de la ciencia y la sociedad</a:t>
            </a:r>
            <a:endParaRPr b="0" sz="1500">
              <a:latin typeface="Calibri"/>
              <a:ea typeface="Calibri"/>
              <a:cs typeface="Calibri"/>
              <a:sym typeface="Calibri"/>
            </a:endParaRPr>
          </a:p>
          <a:p>
            <a:pPr indent="0" lvl="0" marL="0" rtl="0" algn="l">
              <a:lnSpc>
                <a:spcPct val="90000"/>
              </a:lnSpc>
              <a:spcBef>
                <a:spcPts val="400"/>
              </a:spcBef>
              <a:spcAft>
                <a:spcPts val="0"/>
              </a:spcAft>
              <a:buNone/>
            </a:pPr>
            <a:r>
              <a:rPr b="0" lang="es" sz="1500">
                <a:latin typeface="Arial"/>
                <a:ea typeface="Arial"/>
                <a:cs typeface="Arial"/>
                <a:sym typeface="Arial"/>
              </a:rPr>
              <a:t>•</a:t>
            </a:r>
            <a:r>
              <a:rPr b="0" lang="es" sz="1500">
                <a:latin typeface="Calibri"/>
                <a:ea typeface="Calibri"/>
                <a:cs typeface="Calibri"/>
                <a:sym typeface="Calibri"/>
              </a:rPr>
              <a:t>Abrir procesos de creación, evaluación y comunicación de los conocimientos científicos.</a:t>
            </a:r>
            <a:endParaRPr b="0" sz="1500">
              <a:latin typeface="Calibri"/>
              <a:ea typeface="Calibri"/>
              <a:cs typeface="Calibri"/>
              <a:sym typeface="Calibri"/>
            </a:endParaRPr>
          </a:p>
          <a:p>
            <a:pPr indent="0" lvl="0" marL="0" rtl="0" algn="l">
              <a:lnSpc>
                <a:spcPct val="90000"/>
              </a:lnSpc>
              <a:spcBef>
                <a:spcPts val="400"/>
              </a:spcBef>
              <a:spcAft>
                <a:spcPts val="0"/>
              </a:spcAft>
              <a:buNone/>
            </a:pPr>
            <a:r>
              <a:rPr b="0" lang="es" sz="1500">
                <a:latin typeface="Arial"/>
                <a:ea typeface="Arial"/>
                <a:cs typeface="Arial"/>
                <a:sym typeface="Arial"/>
              </a:rPr>
              <a:t>•</a:t>
            </a:r>
            <a:r>
              <a:rPr b="0" lang="es" sz="1500">
                <a:latin typeface="Calibri"/>
                <a:ea typeface="Calibri"/>
                <a:cs typeface="Calibri"/>
                <a:sym typeface="Calibri"/>
              </a:rPr>
              <a:t>Comprende todas las disciplinas científicas y académicas</a:t>
            </a:r>
            <a:endParaRPr b="0" sz="1500">
              <a:latin typeface="Calibri"/>
              <a:ea typeface="Calibri"/>
              <a:cs typeface="Calibri"/>
              <a:sym typeface="Calibri"/>
            </a:endParaRPr>
          </a:p>
          <a:p>
            <a:pPr indent="0" lvl="0" marL="0" rtl="0" algn="l">
              <a:lnSpc>
                <a:spcPct val="115000"/>
              </a:lnSpc>
              <a:spcBef>
                <a:spcPts val="0"/>
              </a:spcBef>
              <a:spcAft>
                <a:spcPts val="1600"/>
              </a:spcAft>
              <a:buClr>
                <a:schemeClr val="dk2"/>
              </a:buClr>
              <a:buSzPts val="1100"/>
              <a:buFont typeface="Arial"/>
              <a:buNone/>
            </a:pPr>
            <a:r>
              <a:t/>
            </a:r>
            <a:endParaRPr b="0" sz="1600">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1208675" y="1397500"/>
            <a:ext cx="2483312" cy="3505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265500" y="152400"/>
            <a:ext cx="4045200" cy="491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0" sz="1200">
              <a:solidFill>
                <a:schemeClr val="dk2"/>
              </a:solidFill>
            </a:endParaRPr>
          </a:p>
          <a:p>
            <a:pPr indent="0" lvl="0" marL="0" rtl="0" algn="ctr">
              <a:lnSpc>
                <a:spcPct val="100000"/>
              </a:lnSpc>
              <a:spcBef>
                <a:spcPts val="1200"/>
              </a:spcBef>
              <a:spcAft>
                <a:spcPts val="0"/>
              </a:spcAft>
              <a:buClr>
                <a:schemeClr val="dk2"/>
              </a:buClr>
              <a:buSzPts val="1100"/>
              <a:buFont typeface="Arial"/>
              <a:buNone/>
            </a:pPr>
            <a:r>
              <a:rPr lang="es" sz="1200">
                <a:solidFill>
                  <a:schemeClr val="dk2"/>
                </a:solidFill>
                <a:latin typeface="Arial"/>
                <a:ea typeface="Arial"/>
                <a:cs typeface="Arial"/>
                <a:sym typeface="Arial"/>
              </a:rPr>
              <a:t>REGLAMENTO DE GESTIÓN DE PROGRAMAS, PROYECTOS Y ACTIVIDADES ACADÉMICAS EN LA UNIVERSIDAD NACIONAL</a:t>
            </a:r>
            <a:endParaRPr sz="1200">
              <a:solidFill>
                <a:schemeClr val="dk2"/>
              </a:solidFill>
              <a:latin typeface="Arial"/>
              <a:ea typeface="Arial"/>
              <a:cs typeface="Arial"/>
              <a:sym typeface="Arial"/>
            </a:endParaRPr>
          </a:p>
          <a:p>
            <a:pPr indent="0" lvl="0" marL="0" rtl="0" algn="just">
              <a:spcBef>
                <a:spcPts val="0"/>
              </a:spcBef>
              <a:spcAft>
                <a:spcPts val="0"/>
              </a:spcAft>
              <a:buNone/>
            </a:pPr>
            <a:r>
              <a:rPr b="0" lang="es" sz="1100">
                <a:solidFill>
                  <a:schemeClr val="dk2"/>
                </a:solidFill>
              </a:rPr>
              <a:t>ARTÍCULO 44. 	REPOSITORIO ACADÉMICO INSTITUCIONAL</a:t>
            </a:r>
            <a:endParaRPr b="0" sz="1100">
              <a:solidFill>
                <a:schemeClr val="dk2"/>
              </a:solidFill>
            </a:endParaRPr>
          </a:p>
          <a:p>
            <a:pPr indent="0" lvl="0" marL="0" rtl="0" algn="just">
              <a:spcBef>
                <a:spcPts val="0"/>
              </a:spcBef>
              <a:spcAft>
                <a:spcPts val="0"/>
              </a:spcAft>
              <a:buNone/>
            </a:pPr>
            <a:r>
              <a:rPr lang="es" sz="1100">
                <a:solidFill>
                  <a:schemeClr val="dk2"/>
                </a:solidFill>
              </a:rPr>
              <a:t>Todos los productos y los resultados de los PPAA</a:t>
            </a:r>
            <a:r>
              <a:rPr b="0" lang="es" sz="1100">
                <a:solidFill>
                  <a:schemeClr val="dk2"/>
                </a:solidFill>
              </a:rPr>
              <a:t>, una vez concluidos, </a:t>
            </a:r>
            <a:r>
              <a:rPr lang="es" sz="1100">
                <a:solidFill>
                  <a:schemeClr val="dk2"/>
                </a:solidFill>
              </a:rPr>
              <a:t>deben ser depositados en el Repositorio Académico Institucional</a:t>
            </a:r>
            <a:r>
              <a:rPr b="0" lang="es" sz="1100">
                <a:solidFill>
                  <a:schemeClr val="dk2"/>
                </a:solidFill>
              </a:rPr>
              <a:t> adscrito a la Vicerrectoría de Investigación, según los procedimientos y los requisitos establecidos por dicha instancia. </a:t>
            </a:r>
            <a:r>
              <a:rPr lang="es" sz="1100">
                <a:solidFill>
                  <a:schemeClr val="dk2"/>
                </a:solidFill>
              </a:rPr>
              <a:t>En caso que la producción intelectual y los datos primarios estuvieran protegidos por derechos de propiedad intelectual o acuerdos previos con terceros, los autores deberán proporcionar y autorizar el acceso público al menos a los metadatos </a:t>
            </a:r>
            <a:r>
              <a:rPr b="0" lang="es" sz="1100">
                <a:solidFill>
                  <a:schemeClr val="dk2"/>
                </a:solidFill>
              </a:rPr>
              <a:t>de dichas obras intelectuales o datos primarios, comprometiéndose a proporcionar acceso a los documentos y los datos primarios completos a partir del vencimiento del plazo de protección de los derechos de propiedad intelectual o de la extinción de los acuerdos previos antes referidos. </a:t>
            </a:r>
            <a:endParaRPr b="0" sz="1100">
              <a:solidFill>
                <a:schemeClr val="dk2"/>
              </a:solidFill>
            </a:endParaRPr>
          </a:p>
          <a:p>
            <a:pPr indent="0" lvl="0" marL="0" rtl="0" algn="just">
              <a:spcBef>
                <a:spcPts val="0"/>
              </a:spcBef>
              <a:spcAft>
                <a:spcPts val="0"/>
              </a:spcAft>
              <a:buNone/>
            </a:pPr>
            <a:r>
              <a:rPr b="0" lang="es" sz="1100">
                <a:solidFill>
                  <a:schemeClr val="dk2"/>
                </a:solidFill>
              </a:rPr>
              <a:t>Las </a:t>
            </a:r>
            <a:r>
              <a:rPr lang="es" sz="1100">
                <a:solidFill>
                  <a:schemeClr val="dk2"/>
                </a:solidFill>
              </a:rPr>
              <a:t>bases de datos se deben entregar y colocar </a:t>
            </a:r>
            <a:r>
              <a:rPr b="0" lang="es" sz="1100">
                <a:solidFill>
                  <a:schemeClr val="dk2"/>
                </a:solidFill>
              </a:rPr>
              <a:t>e</a:t>
            </a:r>
            <a:r>
              <a:rPr lang="es" sz="1100">
                <a:solidFill>
                  <a:schemeClr val="dk2"/>
                </a:solidFill>
              </a:rPr>
              <a:t>n el repositorio de datos de investigación</a:t>
            </a:r>
            <a:r>
              <a:rPr b="0" lang="es" sz="1100">
                <a:solidFill>
                  <a:schemeClr val="dk2"/>
                </a:solidFill>
              </a:rPr>
              <a:t> “dataverse”</a:t>
            </a:r>
            <a:endParaRPr b="0" sz="1100">
              <a:solidFill>
                <a:schemeClr val="dk2"/>
              </a:solidFill>
            </a:endParaRPr>
          </a:p>
          <a:p>
            <a:pPr indent="0" lvl="0" marL="0" rtl="0" algn="just">
              <a:spcBef>
                <a:spcPts val="0"/>
              </a:spcBef>
              <a:spcAft>
                <a:spcPts val="0"/>
              </a:spcAft>
              <a:buNone/>
            </a:pPr>
            <a:r>
              <a:rPr b="0" lang="es" sz="1100">
                <a:solidFill>
                  <a:schemeClr val="dk2"/>
                </a:solidFill>
              </a:rPr>
              <a:t>Podrá excluirse el depósito de aquellos datos primarios o resultados preliminares y definitivos de una investigación no publicada ni patentada que deban </a:t>
            </a:r>
            <a:r>
              <a:rPr lang="es" sz="1100">
                <a:solidFill>
                  <a:schemeClr val="dk2"/>
                </a:solidFill>
              </a:rPr>
              <a:t>mantenerse en confidencialidad </a:t>
            </a:r>
            <a:r>
              <a:rPr b="0" lang="es" sz="1100">
                <a:solidFill>
                  <a:schemeClr val="dk2"/>
                </a:solidFill>
              </a:rPr>
              <a:t>y que para tal fin se requiera la debida justificación institucional de los motivos que impidan su difusión.</a:t>
            </a:r>
            <a:endParaRPr b="0" sz="1100">
              <a:solidFill>
                <a:schemeClr val="dk2"/>
              </a:solidFill>
            </a:endParaRPr>
          </a:p>
          <a:p>
            <a:pPr indent="0" lvl="0" marL="0" rtl="0" algn="l">
              <a:spcBef>
                <a:spcPts val="0"/>
              </a:spcBef>
              <a:spcAft>
                <a:spcPts val="0"/>
              </a:spcAft>
              <a:buNone/>
            </a:pPr>
            <a:r>
              <a:t/>
            </a:r>
            <a:endParaRPr b="0" sz="2300">
              <a:solidFill>
                <a:schemeClr val="dk2"/>
              </a:solidFill>
            </a:endParaRPr>
          </a:p>
        </p:txBody>
      </p:sp>
      <p:pic>
        <p:nvPicPr>
          <p:cNvPr id="205" name="Google Shape;205;p32"/>
          <p:cNvPicPr preferRelativeResize="0"/>
          <p:nvPr/>
        </p:nvPicPr>
        <p:blipFill>
          <a:blip r:embed="rId3">
            <a:alphaModFix/>
          </a:blip>
          <a:stretch>
            <a:fillRect/>
          </a:stretch>
        </p:blipFill>
        <p:spPr>
          <a:xfrm>
            <a:off x="5142775" y="152400"/>
            <a:ext cx="3481079"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3"/>
          <p:cNvSpPr txBox="1"/>
          <p:nvPr>
            <p:ph idx="1" type="subTitle"/>
          </p:nvPr>
        </p:nvSpPr>
        <p:spPr>
          <a:xfrm>
            <a:off x="265500" y="653700"/>
            <a:ext cx="4045200" cy="3836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s" sz="1200">
                <a:solidFill>
                  <a:schemeClr val="dk1"/>
                </a:solidFill>
              </a:rPr>
              <a:t>GACETA ORDINARIA Nº 1-2018</a:t>
            </a:r>
            <a:endParaRPr b="1" sz="1200">
              <a:solidFill>
                <a:schemeClr val="dk1"/>
              </a:solidFill>
            </a:endParaRPr>
          </a:p>
          <a:p>
            <a:pPr indent="0" lvl="0" marL="0" rtl="0" algn="l">
              <a:lnSpc>
                <a:spcPct val="100000"/>
              </a:lnSpc>
              <a:spcBef>
                <a:spcPts val="0"/>
              </a:spcBef>
              <a:spcAft>
                <a:spcPts val="0"/>
              </a:spcAft>
              <a:buNone/>
            </a:pPr>
            <a:r>
              <a:rPr b="1" lang="es" sz="1200">
                <a:solidFill>
                  <a:schemeClr val="dk1"/>
                </a:solidFill>
              </a:rPr>
              <a:t>AL 31 DE ENERO DE 2018</a:t>
            </a:r>
            <a:endParaRPr b="1" sz="1200">
              <a:solidFill>
                <a:schemeClr val="dk1"/>
              </a:solidFill>
            </a:endParaRPr>
          </a:p>
          <a:p>
            <a:pPr indent="0" lvl="0" marL="0" rtl="0" algn="l">
              <a:lnSpc>
                <a:spcPct val="100000"/>
              </a:lnSpc>
              <a:spcBef>
                <a:spcPts val="0"/>
              </a:spcBef>
              <a:spcAft>
                <a:spcPts val="0"/>
              </a:spcAft>
              <a:buNone/>
            </a:pPr>
            <a:r>
              <a:rPr b="1" lang="es" sz="1200">
                <a:solidFill>
                  <a:schemeClr val="dk1"/>
                </a:solidFill>
              </a:rPr>
              <a:t>UNA-SCU-ACUE-032-2018 4 DE ENERO 2018</a:t>
            </a:r>
            <a:endParaRPr b="1"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rPr b="1" lang="es" sz="1700">
                <a:solidFill>
                  <a:schemeClr val="dk1"/>
                </a:solidFill>
              </a:rPr>
              <a:t>POLÍTICA DE INVESTIGACIÓN UNIVERSITARIA</a:t>
            </a:r>
            <a:endParaRPr b="1" sz="1700">
              <a:solidFill>
                <a:schemeClr val="dk1"/>
              </a:solidFill>
            </a:endParaRPr>
          </a:p>
          <a:p>
            <a:pPr indent="0" lvl="0" marL="0" rtl="0" algn="l">
              <a:lnSpc>
                <a:spcPct val="100000"/>
              </a:lnSpc>
              <a:spcBef>
                <a:spcPts val="0"/>
              </a:spcBef>
              <a:spcAft>
                <a:spcPts val="0"/>
              </a:spcAft>
              <a:buNone/>
            </a:pPr>
            <a:r>
              <a:t/>
            </a:r>
            <a:endParaRPr b="1" sz="1700">
              <a:solidFill>
                <a:schemeClr val="dk1"/>
              </a:solidFill>
            </a:endParaRPr>
          </a:p>
          <a:p>
            <a:pPr indent="0" lvl="0" marL="0" rtl="0" algn="just">
              <a:lnSpc>
                <a:spcPct val="115000"/>
              </a:lnSpc>
              <a:spcBef>
                <a:spcPts val="0"/>
              </a:spcBef>
              <a:spcAft>
                <a:spcPts val="1600"/>
              </a:spcAft>
              <a:buNone/>
            </a:pPr>
            <a:r>
              <a:rPr lang="es" sz="1800"/>
              <a:t>8)	Cumple con la normativa institucional, nacional e internacional y los principios éticos aplicables al quehacer de la investigación, así como el respeto y gestión de los derechos de propiedad intelectual y patrimonial.</a:t>
            </a:r>
            <a:endParaRPr sz="1800"/>
          </a:p>
        </p:txBody>
      </p:sp>
      <p:pic>
        <p:nvPicPr>
          <p:cNvPr id="211" name="Google Shape;211;p33"/>
          <p:cNvPicPr preferRelativeResize="0"/>
          <p:nvPr/>
        </p:nvPicPr>
        <p:blipFill>
          <a:blip r:embed="rId3">
            <a:alphaModFix/>
          </a:blip>
          <a:stretch>
            <a:fillRect/>
          </a:stretch>
        </p:blipFill>
        <p:spPr>
          <a:xfrm>
            <a:off x="5868375" y="653700"/>
            <a:ext cx="2517141" cy="351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283100" y="491550"/>
            <a:ext cx="8445600" cy="45324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es" sz="1200">
                <a:highlight>
                  <a:schemeClr val="dk1"/>
                </a:highlight>
                <a:latin typeface="Arial"/>
                <a:ea typeface="Arial"/>
                <a:cs typeface="Arial"/>
                <a:sym typeface="Arial"/>
              </a:rPr>
              <a:t>Principales excepciones que limitan a los investigadores a abrir sus datos de investigación:</a:t>
            </a:r>
            <a:endParaRPr sz="1200">
              <a:highlight>
                <a:schemeClr val="dk1"/>
              </a:highlight>
              <a:latin typeface="Arial"/>
              <a:ea typeface="Arial"/>
              <a:cs typeface="Arial"/>
              <a:sym typeface="Arial"/>
            </a:endParaRPr>
          </a:p>
          <a:p>
            <a:pPr indent="0" lvl="0" marL="0" rtl="0" algn="just">
              <a:lnSpc>
                <a:spcPct val="115000"/>
              </a:lnSpc>
              <a:spcBef>
                <a:spcPts val="1200"/>
              </a:spcBef>
              <a:spcAft>
                <a:spcPts val="0"/>
              </a:spcAft>
              <a:buClr>
                <a:schemeClr val="dk2"/>
              </a:buClr>
              <a:buSzPts val="1100"/>
              <a:buFont typeface="Arial"/>
              <a:buNone/>
            </a:pPr>
            <a:r>
              <a:rPr b="0" lang="es" sz="1100">
                <a:latin typeface="Arial"/>
                <a:ea typeface="Arial"/>
                <a:cs typeface="Arial"/>
                <a:sym typeface="Arial"/>
              </a:rPr>
              <a:t> 1.</a:t>
            </a:r>
            <a:r>
              <a:rPr b="0" lang="es" sz="600">
                <a:latin typeface="Arial"/>
                <a:ea typeface="Arial"/>
                <a:cs typeface="Arial"/>
                <a:sym typeface="Arial"/>
              </a:rPr>
              <a:t>      </a:t>
            </a:r>
            <a:r>
              <a:rPr lang="es" sz="1100">
                <a:latin typeface="Arial"/>
                <a:ea typeface="Arial"/>
                <a:cs typeface="Arial"/>
                <a:sym typeface="Arial"/>
              </a:rPr>
              <a:t>Propiedad Intelectual:</a:t>
            </a:r>
            <a:r>
              <a:rPr b="0" lang="es" sz="1100">
                <a:latin typeface="Arial"/>
                <a:ea typeface="Arial"/>
                <a:cs typeface="Arial"/>
                <a:sym typeface="Arial"/>
              </a:rPr>
              <a:t> en relación con el tratamiento de datos protegidos por propiedad intelectual, se pueden dar tres supuestos:</a:t>
            </a:r>
            <a:endParaRPr b="0" sz="1100">
              <a:latin typeface="Arial"/>
              <a:ea typeface="Arial"/>
              <a:cs typeface="Arial"/>
              <a:sym typeface="Arial"/>
            </a:endParaRPr>
          </a:p>
          <a:p>
            <a:pPr indent="0" lvl="0" marL="0" rtl="0" algn="just">
              <a:lnSpc>
                <a:spcPct val="115000"/>
              </a:lnSpc>
              <a:spcBef>
                <a:spcPts val="1200"/>
              </a:spcBef>
              <a:spcAft>
                <a:spcPts val="0"/>
              </a:spcAft>
              <a:buClr>
                <a:schemeClr val="dk2"/>
              </a:buClr>
              <a:buSzPts val="1100"/>
              <a:buFont typeface="Arial"/>
              <a:buNone/>
            </a:pPr>
            <a:r>
              <a:rPr b="0" lang="es" sz="1100">
                <a:latin typeface="Arial"/>
                <a:ea typeface="Arial"/>
                <a:cs typeface="Arial"/>
                <a:sym typeface="Arial"/>
              </a:rPr>
              <a:t>En caso de que estemos en presencia de la generación de derechos de propiedad industrial tales como patentes de invención, modelos de utilidad, secretos industriales, diseños industriales, entre otros; el liberar datos prematuramente puede interferir con el proceso de protección de propiedad intelectual.</a:t>
            </a:r>
            <a:endParaRPr b="0" sz="1100">
              <a:latin typeface="Arial"/>
              <a:ea typeface="Arial"/>
              <a:cs typeface="Arial"/>
              <a:sym typeface="Arial"/>
            </a:endParaRPr>
          </a:p>
          <a:p>
            <a:pPr indent="0" lvl="0" marL="0" rtl="0" algn="just">
              <a:lnSpc>
                <a:spcPct val="115000"/>
              </a:lnSpc>
              <a:spcBef>
                <a:spcPts val="1200"/>
              </a:spcBef>
              <a:spcAft>
                <a:spcPts val="0"/>
              </a:spcAft>
              <a:buClr>
                <a:schemeClr val="dk2"/>
              </a:buClr>
              <a:buSzPts val="1100"/>
              <a:buFont typeface="Arial"/>
              <a:buNone/>
            </a:pPr>
            <a:r>
              <a:rPr b="0" lang="es" sz="1100">
                <a:latin typeface="Arial"/>
                <a:ea typeface="Arial"/>
                <a:cs typeface="Arial"/>
                <a:sym typeface="Arial"/>
              </a:rPr>
              <a:t>También se puede dar el caso de la recolección de datos de terceros que estén protegidos por propiedad intelectual en cuyo caso el titular de los derechos prohíbe su liberación.</a:t>
            </a:r>
            <a:endParaRPr b="0" sz="1100">
              <a:latin typeface="Arial"/>
              <a:ea typeface="Arial"/>
              <a:cs typeface="Arial"/>
              <a:sym typeface="Arial"/>
            </a:endParaRPr>
          </a:p>
          <a:p>
            <a:pPr indent="0" lvl="0" marL="0" rtl="0" algn="just">
              <a:lnSpc>
                <a:spcPct val="115000"/>
              </a:lnSpc>
              <a:spcBef>
                <a:spcPts val="1200"/>
              </a:spcBef>
              <a:spcAft>
                <a:spcPts val="0"/>
              </a:spcAft>
              <a:buNone/>
            </a:pPr>
            <a:r>
              <a:rPr b="0" lang="es" sz="1100">
                <a:latin typeface="Arial"/>
                <a:ea typeface="Arial"/>
                <a:cs typeface="Arial"/>
                <a:sym typeface="Arial"/>
              </a:rPr>
              <a:t>Resultados de investigación desarrollados en el marco de convenios de cooperación con terceros donde se haya condicionado el tema de propiedad int</a:t>
            </a:r>
            <a:r>
              <a:rPr b="0" lang="es" sz="1100">
                <a:latin typeface="Arial"/>
                <a:ea typeface="Arial"/>
                <a:cs typeface="Arial"/>
                <a:sym typeface="Arial"/>
              </a:rPr>
              <a:t>electual por parte del socio cooperante.</a:t>
            </a:r>
            <a:endParaRPr b="0" sz="1100">
              <a:latin typeface="Arial"/>
              <a:ea typeface="Arial"/>
              <a:cs typeface="Arial"/>
              <a:sym typeface="Arial"/>
            </a:endParaRPr>
          </a:p>
          <a:p>
            <a:pPr indent="0" lvl="0" marL="0" rtl="0" algn="just">
              <a:lnSpc>
                <a:spcPct val="115000"/>
              </a:lnSpc>
              <a:spcBef>
                <a:spcPts val="1200"/>
              </a:spcBef>
              <a:spcAft>
                <a:spcPts val="0"/>
              </a:spcAft>
              <a:buNone/>
            </a:pPr>
            <a:r>
              <a:rPr b="0" lang="es" sz="1100">
                <a:latin typeface="Arial"/>
                <a:ea typeface="Arial"/>
                <a:cs typeface="Arial"/>
                <a:sym typeface="Arial"/>
              </a:rPr>
              <a:t>2. Datos personales: la liberación de datos personales de acceso restringido y/o sensibles puede ser incompatible con el derecho de intimidad y autodeterminación informativa de las personas. </a:t>
            </a:r>
            <a:endParaRPr b="0" sz="1100">
              <a:latin typeface="Arial"/>
              <a:ea typeface="Arial"/>
              <a:cs typeface="Arial"/>
              <a:sym typeface="Arial"/>
            </a:endParaRPr>
          </a:p>
          <a:p>
            <a:pPr indent="0" lvl="0" marL="0" rtl="0" algn="just">
              <a:lnSpc>
                <a:spcPct val="115000"/>
              </a:lnSpc>
              <a:spcBef>
                <a:spcPts val="1200"/>
              </a:spcBef>
              <a:spcAft>
                <a:spcPts val="0"/>
              </a:spcAft>
              <a:buNone/>
            </a:pPr>
            <a:r>
              <a:rPr b="0" lang="es" sz="1100">
                <a:latin typeface="Arial"/>
                <a:ea typeface="Arial"/>
                <a:cs typeface="Arial"/>
                <a:sym typeface="Arial"/>
              </a:rPr>
              <a:t>3.  Investigaciones en seres humanos: el intercambio de datos puede ser incompatible con los protocolos de investigación éticos que protegen a los seres humanos. </a:t>
            </a:r>
            <a:endParaRPr b="0" sz="1100">
              <a:latin typeface="Arial"/>
              <a:ea typeface="Arial"/>
              <a:cs typeface="Arial"/>
              <a:sym typeface="Arial"/>
            </a:endParaRPr>
          </a:p>
          <a:p>
            <a:pPr indent="0" lvl="0" marL="0" rtl="0" algn="just">
              <a:lnSpc>
                <a:spcPct val="115000"/>
              </a:lnSpc>
              <a:spcBef>
                <a:spcPts val="1200"/>
              </a:spcBef>
              <a:spcAft>
                <a:spcPts val="0"/>
              </a:spcAft>
              <a:buNone/>
            </a:pPr>
            <a:r>
              <a:rPr b="0" lang="es" sz="1100">
                <a:latin typeface="Arial"/>
                <a:ea typeface="Arial"/>
                <a:cs typeface="Arial"/>
                <a:sym typeface="Arial"/>
              </a:rPr>
              <a:t>4. Leyes especiales: existen casos donde leyes que rigen materias específicas pueden tratar cierta información confidencial. Ejemplo el caso de la ley contra el hostigamiento sexual que exige la confidencialidad de la víctima.</a:t>
            </a:r>
            <a:endParaRPr b="0" sz="1100">
              <a:latin typeface="Arial"/>
              <a:ea typeface="Arial"/>
              <a:cs typeface="Arial"/>
              <a:sym typeface="Arial"/>
            </a:endParaRPr>
          </a:p>
          <a:p>
            <a:pPr indent="0" lvl="0" marL="0" rtl="0" algn="l">
              <a:spcBef>
                <a:spcPts val="1200"/>
              </a:spcBef>
              <a:spcAft>
                <a:spcPts val="1600"/>
              </a:spcAft>
              <a:buNone/>
            </a:pPr>
            <a:r>
              <a:t/>
            </a:r>
            <a:endParaRPr b="0" sz="11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pic>
        <p:nvPicPr>
          <p:cNvPr id="221" name="Google Shape;221;p35"/>
          <p:cNvPicPr preferRelativeResize="0"/>
          <p:nvPr/>
        </p:nvPicPr>
        <p:blipFill>
          <a:blip r:embed="rId3">
            <a:alphaModFix/>
          </a:blip>
          <a:stretch>
            <a:fillRect/>
          </a:stretch>
        </p:blipFill>
        <p:spPr>
          <a:xfrm>
            <a:off x="1631650" y="162725"/>
            <a:ext cx="6100001" cy="5987125"/>
          </a:xfrm>
          <a:prstGeom prst="rect">
            <a:avLst/>
          </a:prstGeom>
          <a:noFill/>
          <a:ln>
            <a:noFill/>
          </a:ln>
        </p:spPr>
      </p:pic>
      <p:pic>
        <p:nvPicPr>
          <p:cNvPr descr="Trozo de cinta adhesiva que pega una nota a la diapositiva" id="222" name="Google Shape;222;p35"/>
          <p:cNvPicPr preferRelativeResize="0"/>
          <p:nvPr/>
        </p:nvPicPr>
        <p:blipFill rotWithShape="1">
          <a:blip r:embed="rId4">
            <a:alphaModFix/>
          </a:blip>
          <a:srcRect b="10011" l="9244" r="2118" t="5926"/>
          <a:stretch/>
        </p:blipFill>
        <p:spPr>
          <a:xfrm rot="154828">
            <a:off x="3536000" y="209001"/>
            <a:ext cx="2072000" cy="736050"/>
          </a:xfrm>
          <a:prstGeom prst="rect">
            <a:avLst/>
          </a:prstGeom>
          <a:noFill/>
          <a:ln>
            <a:noFill/>
          </a:ln>
        </p:spPr>
      </p:pic>
      <p:sp>
        <p:nvSpPr>
          <p:cNvPr id="223" name="Google Shape;223;p35"/>
          <p:cNvSpPr txBox="1"/>
          <p:nvPr/>
        </p:nvSpPr>
        <p:spPr>
          <a:xfrm>
            <a:off x="2855550" y="161542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s" sz="2400">
                <a:solidFill>
                  <a:srgbClr val="545454"/>
                </a:solidFill>
              </a:rPr>
              <a:t>Plan de Gestión de datos de Investigación</a:t>
            </a:r>
            <a:endParaRPr b="1" sz="1000">
              <a:solidFill>
                <a:schemeClr val="lt2"/>
              </a:solidFill>
              <a:latin typeface="Raleway"/>
              <a:ea typeface="Raleway"/>
              <a:cs typeface="Raleway"/>
              <a:sym typeface="Raleway"/>
            </a:endParaRPr>
          </a:p>
        </p:txBody>
      </p:sp>
      <p:sp>
        <p:nvSpPr>
          <p:cNvPr id="224" name="Google Shape;224;p35"/>
          <p:cNvSpPr txBox="1"/>
          <p:nvPr/>
        </p:nvSpPr>
        <p:spPr>
          <a:xfrm>
            <a:off x="2407700" y="2717775"/>
            <a:ext cx="4944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“documento formal elaborado por el investigador o grupo de investigación, que se desarrolla al inicio de un proyecto de investigación. Describe todos los aspectos de la gestión de los datos, es decir, qué se hará con los datos durante y después del proyecto de investigación.”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Biblioteca de la CEPAL, 2020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8" name="Shape 228"/>
        <p:cNvGrpSpPr/>
        <p:nvPr/>
      </p:nvGrpSpPr>
      <p:grpSpPr>
        <a:xfrm>
          <a:off x="0" y="0"/>
          <a:ext cx="0" cy="0"/>
          <a:chOff x="0" y="0"/>
          <a:chExt cx="0" cy="0"/>
        </a:xfrm>
      </p:grpSpPr>
      <p:pic>
        <p:nvPicPr>
          <p:cNvPr id="229" name="Google Shape;229;p36"/>
          <p:cNvPicPr preferRelativeResize="0"/>
          <p:nvPr/>
        </p:nvPicPr>
        <p:blipFill>
          <a:blip r:embed="rId3">
            <a:alphaModFix/>
          </a:blip>
          <a:stretch>
            <a:fillRect/>
          </a:stretch>
        </p:blipFill>
        <p:spPr>
          <a:xfrm>
            <a:off x="1631650" y="162725"/>
            <a:ext cx="6100001" cy="5987125"/>
          </a:xfrm>
          <a:prstGeom prst="rect">
            <a:avLst/>
          </a:prstGeom>
          <a:noFill/>
          <a:ln>
            <a:noFill/>
          </a:ln>
        </p:spPr>
      </p:pic>
      <p:pic>
        <p:nvPicPr>
          <p:cNvPr descr="Trozo de cinta adhesiva que pega una nota a la diapositiva" id="230" name="Google Shape;230;p36"/>
          <p:cNvPicPr preferRelativeResize="0"/>
          <p:nvPr/>
        </p:nvPicPr>
        <p:blipFill rotWithShape="1">
          <a:blip r:embed="rId4">
            <a:alphaModFix/>
          </a:blip>
          <a:srcRect b="10011" l="9244" r="2118" t="5926"/>
          <a:stretch/>
        </p:blipFill>
        <p:spPr>
          <a:xfrm rot="154828">
            <a:off x="3536000" y="209001"/>
            <a:ext cx="2072000" cy="736050"/>
          </a:xfrm>
          <a:prstGeom prst="rect">
            <a:avLst/>
          </a:prstGeom>
          <a:noFill/>
          <a:ln>
            <a:noFill/>
          </a:ln>
        </p:spPr>
      </p:pic>
      <p:sp>
        <p:nvSpPr>
          <p:cNvPr id="231" name="Google Shape;231;p36"/>
          <p:cNvSpPr txBox="1"/>
          <p:nvPr/>
        </p:nvSpPr>
        <p:spPr>
          <a:xfrm>
            <a:off x="2855550" y="10739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3100">
                <a:solidFill>
                  <a:srgbClr val="545454"/>
                </a:solidFill>
              </a:rPr>
              <a:t>Objetivo</a:t>
            </a:r>
            <a:endParaRPr b="1" sz="1700">
              <a:solidFill>
                <a:schemeClr val="lt2"/>
              </a:solidFill>
              <a:latin typeface="Raleway"/>
              <a:ea typeface="Raleway"/>
              <a:cs typeface="Raleway"/>
              <a:sym typeface="Raleway"/>
            </a:endParaRPr>
          </a:p>
        </p:txBody>
      </p:sp>
      <p:sp>
        <p:nvSpPr>
          <p:cNvPr id="232" name="Google Shape;232;p36"/>
          <p:cNvSpPr txBox="1"/>
          <p:nvPr>
            <p:ph idx="4294967295" type="body"/>
          </p:nvPr>
        </p:nvSpPr>
        <p:spPr>
          <a:xfrm>
            <a:off x="2512950" y="1919263"/>
            <a:ext cx="4118100" cy="33279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400">
              <a:latin typeface="Raleway"/>
              <a:ea typeface="Raleway"/>
              <a:cs typeface="Raleway"/>
              <a:sym typeface="Raleway"/>
            </a:endParaRPr>
          </a:p>
          <a:p>
            <a:pPr indent="-330200" lvl="0" marL="457200" rtl="0" algn="l">
              <a:lnSpc>
                <a:spcPct val="100000"/>
              </a:lnSpc>
              <a:spcBef>
                <a:spcPts val="1000"/>
              </a:spcBef>
              <a:spcAft>
                <a:spcPts val="0"/>
              </a:spcAft>
              <a:buClr>
                <a:schemeClr val="dk1"/>
              </a:buClr>
              <a:buSzPts val="1600"/>
              <a:buFont typeface="Raleway"/>
              <a:buChar char="➔"/>
            </a:pPr>
            <a:r>
              <a:rPr lang="es" sz="1400">
                <a:latin typeface="Raleway"/>
                <a:ea typeface="Raleway"/>
                <a:cs typeface="Raleway"/>
                <a:sym typeface="Raleway"/>
              </a:rPr>
              <a:t>“ asegurar que los datos de investigación sean precisos, completos, confiables y seguros tanto durante como después de completar una investigación.” </a:t>
            </a:r>
            <a:endParaRPr sz="1400">
              <a:latin typeface="Raleway"/>
              <a:ea typeface="Raleway"/>
              <a:cs typeface="Raleway"/>
              <a:sym typeface="Raleway"/>
            </a:endParaRPr>
          </a:p>
          <a:p>
            <a:pPr indent="0" lvl="0" marL="457200" rtl="0" algn="l">
              <a:lnSpc>
                <a:spcPct val="100000"/>
              </a:lnSpc>
              <a:spcBef>
                <a:spcPts val="1000"/>
              </a:spcBef>
              <a:spcAft>
                <a:spcPts val="0"/>
              </a:spcAft>
              <a:buNone/>
            </a:pPr>
            <a:r>
              <a:t/>
            </a:r>
            <a:endParaRPr sz="1200">
              <a:latin typeface="Raleway"/>
              <a:ea typeface="Raleway"/>
              <a:cs typeface="Raleway"/>
              <a:sym typeface="Raleway"/>
            </a:endParaRPr>
          </a:p>
          <a:p>
            <a:pPr indent="0" lvl="0" marL="0" rtl="0" algn="l">
              <a:lnSpc>
                <a:spcPct val="420000"/>
              </a:lnSpc>
              <a:spcBef>
                <a:spcPts val="1000"/>
              </a:spcBef>
              <a:spcAft>
                <a:spcPts val="0"/>
              </a:spcAft>
              <a:buNone/>
            </a:pPr>
            <a:r>
              <a:rPr lang="es" sz="1200">
                <a:solidFill>
                  <a:srgbClr val="545454"/>
                </a:solidFill>
                <a:latin typeface="Arial"/>
                <a:ea typeface="Arial"/>
                <a:cs typeface="Arial"/>
                <a:sym typeface="Arial"/>
              </a:rPr>
              <a:t>Biblioteca de la CEPAL, 2020</a:t>
            </a:r>
            <a:endParaRPr sz="1200">
              <a:solidFill>
                <a:srgbClr val="545454"/>
              </a:solidFill>
              <a:latin typeface="Arial"/>
              <a:ea typeface="Arial"/>
              <a:cs typeface="Arial"/>
              <a:sym typeface="Arial"/>
            </a:endParaRPr>
          </a:p>
          <a:p>
            <a:pPr indent="0" lvl="0" marL="457200" rtl="0" algn="l">
              <a:lnSpc>
                <a:spcPct val="100000"/>
              </a:lnSpc>
              <a:spcBef>
                <a:spcPts val="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37"/>
          <p:cNvSpPr txBox="1"/>
          <p:nvPr/>
        </p:nvSpPr>
        <p:spPr>
          <a:xfrm>
            <a:off x="5006525" y="1808575"/>
            <a:ext cx="33930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5100">
                <a:solidFill>
                  <a:srgbClr val="434343"/>
                </a:solidFill>
              </a:rPr>
              <a:t>Ventajas</a:t>
            </a:r>
            <a:endParaRPr sz="5300">
              <a:solidFill>
                <a:srgbClr val="434343"/>
              </a:solidFill>
            </a:endParaRPr>
          </a:p>
        </p:txBody>
      </p:sp>
      <p:sp>
        <p:nvSpPr>
          <p:cNvPr id="238" name="Google Shape;238;p37"/>
          <p:cNvSpPr txBox="1"/>
          <p:nvPr>
            <p:ph idx="1" type="subTitle"/>
          </p:nvPr>
        </p:nvSpPr>
        <p:spPr>
          <a:xfrm>
            <a:off x="151775" y="476925"/>
            <a:ext cx="4176900" cy="4370100"/>
          </a:xfrm>
          <a:prstGeom prst="rect">
            <a:avLst/>
          </a:prstGeom>
        </p:spPr>
        <p:txBody>
          <a:bodyPr anchorCtr="0" anchor="ctr" bIns="91425" lIns="91425" spcFirstLastPara="1" rIns="91425" wrap="square" tIns="91425">
            <a:noAutofit/>
          </a:bodyPr>
          <a:lstStyle/>
          <a:p>
            <a:pPr indent="-342900" lvl="0" marL="457200" rtl="0" algn="l">
              <a:lnSpc>
                <a:spcPct val="90000"/>
              </a:lnSpc>
              <a:spcBef>
                <a:spcPts val="1000"/>
              </a:spcBef>
              <a:spcAft>
                <a:spcPts val="0"/>
              </a:spcAft>
              <a:buClr>
                <a:srgbClr val="000000"/>
              </a:buClr>
              <a:buSzPts val="1800"/>
              <a:buFont typeface="Arial"/>
              <a:buChar char="●"/>
            </a:pPr>
            <a:r>
              <a:rPr lang="es" sz="1800">
                <a:solidFill>
                  <a:srgbClr val="000000"/>
                </a:solidFill>
                <a:latin typeface="Arial"/>
                <a:ea typeface="Arial"/>
                <a:cs typeface="Arial"/>
                <a:sym typeface="Arial"/>
              </a:rPr>
              <a:t>Garantiza que los datos sean FAIR.</a:t>
            </a:r>
            <a:endParaRPr sz="1800">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s" sz="1800">
                <a:solidFill>
                  <a:srgbClr val="000000"/>
                </a:solidFill>
                <a:latin typeface="Arial"/>
                <a:ea typeface="Arial"/>
                <a:cs typeface="Arial"/>
                <a:sym typeface="Arial"/>
              </a:rPr>
              <a:t>Formaliza todos los elementos implicados en la generación y manejo de los datos de investigación.</a:t>
            </a:r>
            <a:endParaRPr sz="1800">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s" sz="1800">
                <a:solidFill>
                  <a:srgbClr val="000000"/>
                </a:solidFill>
                <a:latin typeface="Arial"/>
                <a:ea typeface="Arial"/>
                <a:cs typeface="Arial"/>
                <a:sym typeface="Arial"/>
              </a:rPr>
              <a:t>Documenta el ciclo de vida de los datos para que puedan ser localizados, accesibles, interoperables, reutilizables y protegidos.</a:t>
            </a:r>
            <a:endParaRPr sz="1800">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s" sz="1800">
                <a:solidFill>
                  <a:srgbClr val="000000"/>
                </a:solidFill>
                <a:latin typeface="Arial"/>
                <a:ea typeface="Arial"/>
                <a:cs typeface="Arial"/>
                <a:sym typeface="Arial"/>
              </a:rPr>
              <a:t>Permite que los datos estén seguros para el presente y futuro.</a:t>
            </a:r>
            <a:endParaRPr sz="1800">
              <a:solidFill>
                <a:srgbClr val="000000"/>
              </a:solidFill>
              <a:latin typeface="Arial"/>
              <a:ea typeface="Arial"/>
              <a:cs typeface="Arial"/>
              <a:sym typeface="Arial"/>
            </a:endParaRPr>
          </a:p>
          <a:p>
            <a:pPr indent="0" lvl="0" marL="0" rtl="0" algn="just">
              <a:lnSpc>
                <a:spcPct val="115000"/>
              </a:lnSpc>
              <a:spcBef>
                <a:spcPts val="0"/>
              </a:spcBef>
              <a:spcAft>
                <a:spcPts val="160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8"/>
          <p:cNvSpPr txBox="1"/>
          <p:nvPr/>
        </p:nvSpPr>
        <p:spPr>
          <a:xfrm>
            <a:off x="5006525" y="1808575"/>
            <a:ext cx="33930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5100">
                <a:solidFill>
                  <a:srgbClr val="434343"/>
                </a:solidFill>
              </a:rPr>
              <a:t>Ventajas</a:t>
            </a:r>
            <a:endParaRPr sz="5300">
              <a:solidFill>
                <a:srgbClr val="434343"/>
              </a:solidFill>
            </a:endParaRPr>
          </a:p>
        </p:txBody>
      </p:sp>
      <p:sp>
        <p:nvSpPr>
          <p:cNvPr id="244" name="Google Shape;244;p38"/>
          <p:cNvSpPr txBox="1"/>
          <p:nvPr>
            <p:ph idx="1" type="subTitle"/>
          </p:nvPr>
        </p:nvSpPr>
        <p:spPr>
          <a:xfrm>
            <a:off x="151775" y="476925"/>
            <a:ext cx="4176900" cy="4370100"/>
          </a:xfrm>
          <a:prstGeom prst="rect">
            <a:avLst/>
          </a:prstGeom>
        </p:spPr>
        <p:txBody>
          <a:bodyPr anchorCtr="0" anchor="ctr" bIns="91425" lIns="91425" spcFirstLastPara="1" rIns="91425" wrap="square" tIns="91425">
            <a:noAutofit/>
          </a:bodyPr>
          <a:lstStyle/>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Ahorra tiempo a largo plazo.</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Aumenta la eficiencia</a:t>
            </a:r>
            <a:r>
              <a:rPr lang="es" sz="1700">
                <a:solidFill>
                  <a:srgbClr val="000000"/>
                </a:solidFill>
                <a:latin typeface="Arial"/>
                <a:ea typeface="Arial"/>
                <a:cs typeface="Arial"/>
                <a:sym typeface="Arial"/>
              </a:rPr>
              <a:t> (más fácil para reutilizar en el futuro).</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Evita duplicación de esfuerzos.</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Datos organizados para preservación posterior.</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Puede ser requerido para el financiamiento.</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Incentiva la colaboración.</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Validación de resultados.</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Incrementa el impacto de citación de los datos.</a:t>
            </a:r>
            <a:endParaRPr sz="17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8" name="Shape 248"/>
        <p:cNvGrpSpPr/>
        <p:nvPr/>
      </p:nvGrpSpPr>
      <p:grpSpPr>
        <a:xfrm>
          <a:off x="0" y="0"/>
          <a:ext cx="0" cy="0"/>
          <a:chOff x="0" y="0"/>
          <a:chExt cx="0" cy="0"/>
        </a:xfrm>
      </p:grpSpPr>
      <p:pic>
        <p:nvPicPr>
          <p:cNvPr id="249" name="Google Shape;249;p39"/>
          <p:cNvPicPr preferRelativeResize="0"/>
          <p:nvPr/>
        </p:nvPicPr>
        <p:blipFill>
          <a:blip r:embed="rId3">
            <a:alphaModFix/>
          </a:blip>
          <a:stretch>
            <a:fillRect/>
          </a:stretch>
        </p:blipFill>
        <p:spPr>
          <a:xfrm>
            <a:off x="1631650" y="162725"/>
            <a:ext cx="6100001" cy="5987125"/>
          </a:xfrm>
          <a:prstGeom prst="rect">
            <a:avLst/>
          </a:prstGeom>
          <a:noFill/>
          <a:ln>
            <a:noFill/>
          </a:ln>
        </p:spPr>
      </p:pic>
      <p:pic>
        <p:nvPicPr>
          <p:cNvPr descr="Trozo de cinta adhesiva que pega una nota a la diapositiva" id="250" name="Google Shape;250;p39"/>
          <p:cNvPicPr preferRelativeResize="0"/>
          <p:nvPr/>
        </p:nvPicPr>
        <p:blipFill rotWithShape="1">
          <a:blip r:embed="rId4">
            <a:alphaModFix/>
          </a:blip>
          <a:srcRect b="10011" l="9244" r="2118" t="5926"/>
          <a:stretch/>
        </p:blipFill>
        <p:spPr>
          <a:xfrm rot="154828">
            <a:off x="3536000" y="209001"/>
            <a:ext cx="2072000" cy="736050"/>
          </a:xfrm>
          <a:prstGeom prst="rect">
            <a:avLst/>
          </a:prstGeom>
          <a:noFill/>
          <a:ln>
            <a:noFill/>
          </a:ln>
        </p:spPr>
      </p:pic>
      <p:sp>
        <p:nvSpPr>
          <p:cNvPr id="251" name="Google Shape;251;p39"/>
          <p:cNvSpPr txBox="1"/>
          <p:nvPr/>
        </p:nvSpPr>
        <p:spPr>
          <a:xfrm>
            <a:off x="2855550" y="893522"/>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3100">
                <a:solidFill>
                  <a:srgbClr val="545454"/>
                </a:solidFill>
              </a:rPr>
              <a:t>PGD</a:t>
            </a:r>
            <a:endParaRPr b="1" sz="1700">
              <a:solidFill>
                <a:schemeClr val="lt2"/>
              </a:solidFill>
              <a:latin typeface="Raleway"/>
              <a:ea typeface="Raleway"/>
              <a:cs typeface="Raleway"/>
              <a:sym typeface="Raleway"/>
            </a:endParaRPr>
          </a:p>
        </p:txBody>
      </p:sp>
      <p:sp>
        <p:nvSpPr>
          <p:cNvPr id="252" name="Google Shape;252;p39"/>
          <p:cNvSpPr txBox="1"/>
          <p:nvPr>
            <p:ph idx="4294967295" type="body"/>
          </p:nvPr>
        </p:nvSpPr>
        <p:spPr>
          <a:xfrm>
            <a:off x="2622600" y="1390544"/>
            <a:ext cx="4118100" cy="17046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900">
              <a:latin typeface="Arial"/>
              <a:ea typeface="Arial"/>
              <a:cs typeface="Arial"/>
              <a:sym typeface="Arial"/>
            </a:endParaRPr>
          </a:p>
          <a:p>
            <a:pPr indent="-361950" lvl="0" marL="457200" rtl="0" algn="l">
              <a:lnSpc>
                <a:spcPct val="100000"/>
              </a:lnSpc>
              <a:spcBef>
                <a:spcPts val="1000"/>
              </a:spcBef>
              <a:spcAft>
                <a:spcPts val="0"/>
              </a:spcAft>
              <a:buClr>
                <a:schemeClr val="dk1"/>
              </a:buClr>
              <a:buSzPts val="2100"/>
              <a:buFont typeface="Arial"/>
              <a:buChar char="➔"/>
            </a:pPr>
            <a:r>
              <a:rPr lang="es" sz="1900">
                <a:latin typeface="Arial"/>
                <a:ea typeface="Arial"/>
                <a:cs typeface="Arial"/>
                <a:sym typeface="Arial"/>
              </a:rPr>
              <a:t>eleva los estándares y la transparencia del proceso de investigación.</a:t>
            </a:r>
            <a:endParaRPr sz="1900">
              <a:latin typeface="Arial"/>
              <a:ea typeface="Arial"/>
              <a:cs typeface="Arial"/>
              <a:sym typeface="Arial"/>
            </a:endParaRPr>
          </a:p>
          <a:p>
            <a:pPr indent="0" lvl="0" marL="457200" rtl="0" algn="l">
              <a:lnSpc>
                <a:spcPct val="100000"/>
              </a:lnSpc>
              <a:spcBef>
                <a:spcPts val="1000"/>
              </a:spcBef>
              <a:spcAft>
                <a:spcPts val="0"/>
              </a:spcAft>
              <a:buNone/>
            </a:pPr>
            <a:r>
              <a:t/>
            </a:r>
            <a:endParaRPr sz="1400">
              <a:latin typeface="Raleway"/>
              <a:ea typeface="Raleway"/>
              <a:cs typeface="Raleway"/>
              <a:sym typeface="Raleway"/>
            </a:endParaRPr>
          </a:p>
          <a:p>
            <a:pPr indent="0" lvl="0" marL="457200" rtl="0" algn="l">
              <a:lnSpc>
                <a:spcPct val="100000"/>
              </a:lnSpc>
              <a:spcBef>
                <a:spcPts val="1000"/>
              </a:spcBef>
              <a:spcAft>
                <a:spcPts val="0"/>
              </a:spcAft>
              <a:buNone/>
            </a:pPr>
            <a:r>
              <a:t/>
            </a:r>
            <a:endParaRPr sz="1200">
              <a:latin typeface="Raleway"/>
              <a:ea typeface="Raleway"/>
              <a:cs typeface="Raleway"/>
              <a:sym typeface="Raleway"/>
            </a:endParaRPr>
          </a:p>
          <a:p>
            <a:pPr indent="0" lvl="0" marL="0" rtl="0" algn="l">
              <a:lnSpc>
                <a:spcPct val="420000"/>
              </a:lnSpc>
              <a:spcBef>
                <a:spcPts val="1000"/>
              </a:spcBef>
              <a:spcAft>
                <a:spcPts val="0"/>
              </a:spcAft>
              <a:buNone/>
            </a:pPr>
            <a:r>
              <a:t/>
            </a:r>
            <a:endParaRPr sz="1200">
              <a:solidFill>
                <a:srgbClr val="545454"/>
              </a:solidFill>
              <a:latin typeface="Arial"/>
              <a:ea typeface="Arial"/>
              <a:cs typeface="Arial"/>
              <a:sym typeface="Arial"/>
            </a:endParaRPr>
          </a:p>
          <a:p>
            <a:pPr indent="0" lvl="0" marL="457200" rtl="0" algn="l">
              <a:lnSpc>
                <a:spcPct val="100000"/>
              </a:lnSpc>
              <a:spcBef>
                <a:spcPts val="0"/>
              </a:spcBef>
              <a:spcAft>
                <a:spcPts val="1000"/>
              </a:spcAft>
              <a:buNone/>
            </a:pPr>
            <a:r>
              <a:t/>
            </a:r>
            <a:endParaRPr sz="1200">
              <a:latin typeface="Raleway"/>
              <a:ea typeface="Raleway"/>
              <a:cs typeface="Raleway"/>
              <a:sym typeface="Raleway"/>
            </a:endParaRPr>
          </a:p>
        </p:txBody>
      </p:sp>
      <p:pic>
        <p:nvPicPr>
          <p:cNvPr id="253" name="Google Shape;253;p39"/>
          <p:cNvPicPr preferRelativeResize="0"/>
          <p:nvPr/>
        </p:nvPicPr>
        <p:blipFill>
          <a:blip r:embed="rId5">
            <a:alphaModFix/>
          </a:blip>
          <a:stretch>
            <a:fillRect/>
          </a:stretch>
        </p:blipFill>
        <p:spPr>
          <a:xfrm>
            <a:off x="2001275" y="3095150"/>
            <a:ext cx="5513801" cy="1851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7" name="Shape 257"/>
        <p:cNvGrpSpPr/>
        <p:nvPr/>
      </p:nvGrpSpPr>
      <p:grpSpPr>
        <a:xfrm>
          <a:off x="0" y="0"/>
          <a:ext cx="0" cy="0"/>
          <a:chOff x="0" y="0"/>
          <a:chExt cx="0" cy="0"/>
        </a:xfrm>
      </p:grpSpPr>
      <p:pic>
        <p:nvPicPr>
          <p:cNvPr id="258" name="Google Shape;258;p40"/>
          <p:cNvPicPr preferRelativeResize="0"/>
          <p:nvPr/>
        </p:nvPicPr>
        <p:blipFill>
          <a:blip r:embed="rId3">
            <a:alphaModFix/>
          </a:blip>
          <a:stretch>
            <a:fillRect/>
          </a:stretch>
        </p:blipFill>
        <p:spPr>
          <a:xfrm>
            <a:off x="221975" y="208662"/>
            <a:ext cx="4254600" cy="4818038"/>
          </a:xfrm>
          <a:prstGeom prst="rect">
            <a:avLst/>
          </a:prstGeom>
          <a:noFill/>
          <a:ln>
            <a:noFill/>
          </a:ln>
        </p:spPr>
      </p:pic>
      <p:sp>
        <p:nvSpPr>
          <p:cNvPr id="259" name="Google Shape;259;p40"/>
          <p:cNvSpPr txBox="1"/>
          <p:nvPr/>
        </p:nvSpPr>
        <p:spPr>
          <a:xfrm>
            <a:off x="779775" y="38977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s" sz="2100">
                <a:solidFill>
                  <a:schemeClr val="lt2"/>
                </a:solidFill>
              </a:rPr>
              <a:t>Componentes</a:t>
            </a:r>
            <a:endParaRPr b="1" sz="1800">
              <a:solidFill>
                <a:schemeClr val="lt2"/>
              </a:solidFill>
            </a:endParaRPr>
          </a:p>
        </p:txBody>
      </p:sp>
      <p:sp>
        <p:nvSpPr>
          <p:cNvPr id="260" name="Google Shape;260;p40"/>
          <p:cNvSpPr txBox="1"/>
          <p:nvPr>
            <p:ph idx="4294967295" type="body"/>
          </p:nvPr>
        </p:nvSpPr>
        <p:spPr>
          <a:xfrm>
            <a:off x="573875" y="1152375"/>
            <a:ext cx="3550800" cy="3327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200">
                <a:latin typeface="Verdana"/>
                <a:ea typeface="Verdana"/>
                <a:cs typeface="Verdana"/>
                <a:sym typeface="Verdana"/>
              </a:rPr>
              <a:t>Descripción de los datos (organización, nombres de archivos)</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 </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Definición de los estándares de calidad (metadatos y documentación)</a:t>
            </a:r>
            <a:endParaRPr sz="1200">
              <a:latin typeface="Verdana"/>
              <a:ea typeface="Verdana"/>
              <a:cs typeface="Verdana"/>
              <a:sym typeface="Verdana"/>
            </a:endParaRPr>
          </a:p>
          <a:p>
            <a:pPr indent="0" lvl="0" marL="0" rtl="0" algn="just">
              <a:spcBef>
                <a:spcPts val="0"/>
              </a:spcBef>
              <a:spcAft>
                <a:spcPts val="0"/>
              </a:spcAft>
              <a:buNone/>
            </a:pPr>
            <a:r>
              <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Propiedad intelectual, derechos y licencias (garantiza estándares éticos)</a:t>
            </a:r>
            <a:endParaRPr sz="1200">
              <a:latin typeface="Verdana"/>
              <a:ea typeface="Verdana"/>
              <a:cs typeface="Verdana"/>
              <a:sym typeface="Verdana"/>
            </a:endParaRPr>
          </a:p>
          <a:p>
            <a:pPr indent="0" lvl="0" marL="0" rtl="0" algn="just">
              <a:spcBef>
                <a:spcPts val="0"/>
              </a:spcBef>
              <a:spcAft>
                <a:spcPts val="0"/>
              </a:spcAft>
              <a:buNone/>
            </a:pPr>
            <a:r>
              <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Políticas de archivos (copias de seguridad y cifrado)</a:t>
            </a:r>
            <a:endParaRPr sz="1200">
              <a:latin typeface="Verdana"/>
              <a:ea typeface="Verdana"/>
              <a:cs typeface="Verdana"/>
              <a:sym typeface="Verdana"/>
            </a:endParaRPr>
          </a:p>
          <a:p>
            <a:pPr indent="0" lvl="0" marL="0" rtl="0" algn="just">
              <a:spcBef>
                <a:spcPts val="0"/>
              </a:spcBef>
              <a:spcAft>
                <a:spcPts val="0"/>
              </a:spcAft>
              <a:buNone/>
            </a:pPr>
            <a:r>
              <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Compartir los datos (acceso, responsabilidad, recursos, reutilización)</a:t>
            </a:r>
            <a:endParaRPr sz="1200">
              <a:latin typeface="Verdana"/>
              <a:ea typeface="Verdana"/>
              <a:cs typeface="Verdana"/>
              <a:sym typeface="Verdana"/>
            </a:endParaRPr>
          </a:p>
          <a:p>
            <a:pPr indent="0" lvl="0" marL="0" rtl="0" algn="just">
              <a:spcBef>
                <a:spcPts val="0"/>
              </a:spcBef>
              <a:spcAft>
                <a:spcPts val="0"/>
              </a:spcAft>
              <a:buNone/>
            </a:pPr>
            <a:r>
              <a:rPr lang="es" sz="1200">
                <a:latin typeface="Verdana"/>
                <a:ea typeface="Verdana"/>
                <a:cs typeface="Verdana"/>
                <a:sym typeface="Verdana"/>
              </a:rPr>
              <a:t>Preservación. (maximiza el alcance e impacto de la investigación)</a:t>
            </a:r>
            <a:endParaRPr sz="1200">
              <a:latin typeface="Verdana"/>
              <a:ea typeface="Verdana"/>
              <a:cs typeface="Verdana"/>
              <a:sym typeface="Verdana"/>
            </a:endParaRPr>
          </a:p>
          <a:p>
            <a:pPr indent="0" lvl="0" marL="0" rtl="0" algn="just">
              <a:spcBef>
                <a:spcPts val="0"/>
              </a:spcBef>
              <a:spcAft>
                <a:spcPts val="0"/>
              </a:spcAft>
              <a:buNone/>
            </a:pPr>
            <a:r>
              <a:t/>
            </a:r>
            <a:endParaRPr sz="1200">
              <a:latin typeface="Verdana"/>
              <a:ea typeface="Verdana"/>
              <a:cs typeface="Verdana"/>
              <a:sym typeface="Verdana"/>
            </a:endParaRPr>
          </a:p>
        </p:txBody>
      </p:sp>
      <p:pic>
        <p:nvPicPr>
          <p:cNvPr id="261" name="Google Shape;261;p40"/>
          <p:cNvPicPr preferRelativeResize="0"/>
          <p:nvPr/>
        </p:nvPicPr>
        <p:blipFill>
          <a:blip r:embed="rId4">
            <a:alphaModFix/>
          </a:blip>
          <a:stretch>
            <a:fillRect/>
          </a:stretch>
        </p:blipFill>
        <p:spPr>
          <a:xfrm>
            <a:off x="4572000" y="1152375"/>
            <a:ext cx="4362624" cy="25200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pic>
        <p:nvPicPr>
          <p:cNvPr id="266" name="Google Shape;266;p41"/>
          <p:cNvPicPr preferRelativeResize="0"/>
          <p:nvPr/>
        </p:nvPicPr>
        <p:blipFill>
          <a:blip r:embed="rId3">
            <a:alphaModFix/>
          </a:blip>
          <a:stretch>
            <a:fillRect/>
          </a:stretch>
        </p:blipFill>
        <p:spPr>
          <a:xfrm>
            <a:off x="873650" y="0"/>
            <a:ext cx="7850625" cy="5987125"/>
          </a:xfrm>
          <a:prstGeom prst="rect">
            <a:avLst/>
          </a:prstGeom>
          <a:noFill/>
          <a:ln>
            <a:noFill/>
          </a:ln>
        </p:spPr>
      </p:pic>
      <p:pic>
        <p:nvPicPr>
          <p:cNvPr descr="Trozo de cinta adhesiva que pega una nota a la diapositiva" id="267" name="Google Shape;267;p41"/>
          <p:cNvPicPr preferRelativeResize="0"/>
          <p:nvPr/>
        </p:nvPicPr>
        <p:blipFill rotWithShape="1">
          <a:blip r:embed="rId4">
            <a:alphaModFix/>
          </a:blip>
          <a:srcRect b="10011" l="9244" r="2118" t="5926"/>
          <a:stretch/>
        </p:blipFill>
        <p:spPr>
          <a:xfrm rot="154828">
            <a:off x="3536000" y="209001"/>
            <a:ext cx="2072000" cy="736050"/>
          </a:xfrm>
          <a:prstGeom prst="rect">
            <a:avLst/>
          </a:prstGeom>
          <a:noFill/>
          <a:ln>
            <a:noFill/>
          </a:ln>
        </p:spPr>
      </p:pic>
      <p:sp>
        <p:nvSpPr>
          <p:cNvPr id="268" name="Google Shape;268;p41"/>
          <p:cNvSpPr txBox="1"/>
          <p:nvPr/>
        </p:nvSpPr>
        <p:spPr>
          <a:xfrm>
            <a:off x="2855550" y="893522"/>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3100">
                <a:solidFill>
                  <a:srgbClr val="545454"/>
                </a:solidFill>
              </a:rPr>
              <a:t>Herramientas</a:t>
            </a:r>
            <a:endParaRPr b="1" sz="1700">
              <a:solidFill>
                <a:schemeClr val="lt2"/>
              </a:solidFill>
              <a:latin typeface="Raleway"/>
              <a:ea typeface="Raleway"/>
              <a:cs typeface="Raleway"/>
              <a:sym typeface="Raleway"/>
            </a:endParaRPr>
          </a:p>
        </p:txBody>
      </p:sp>
      <p:pic>
        <p:nvPicPr>
          <p:cNvPr id="269" name="Google Shape;269;p41">
            <a:hlinkClick r:id="rId5"/>
          </p:cNvPr>
          <p:cNvPicPr preferRelativeResize="0"/>
          <p:nvPr/>
        </p:nvPicPr>
        <p:blipFill>
          <a:blip r:embed="rId6">
            <a:alphaModFix/>
          </a:blip>
          <a:stretch>
            <a:fillRect/>
          </a:stretch>
        </p:blipFill>
        <p:spPr>
          <a:xfrm>
            <a:off x="1821248" y="2127378"/>
            <a:ext cx="1100010" cy="501925"/>
          </a:xfrm>
          <a:prstGeom prst="rect">
            <a:avLst/>
          </a:prstGeom>
          <a:noFill/>
          <a:ln>
            <a:noFill/>
          </a:ln>
        </p:spPr>
      </p:pic>
      <p:pic>
        <p:nvPicPr>
          <p:cNvPr id="270" name="Google Shape;270;p41">
            <a:hlinkClick r:id="rId7"/>
          </p:cNvPr>
          <p:cNvPicPr preferRelativeResize="0"/>
          <p:nvPr/>
        </p:nvPicPr>
        <p:blipFill>
          <a:blip r:embed="rId8">
            <a:alphaModFix/>
          </a:blip>
          <a:stretch>
            <a:fillRect/>
          </a:stretch>
        </p:blipFill>
        <p:spPr>
          <a:xfrm>
            <a:off x="3403425" y="1862975"/>
            <a:ext cx="1842726" cy="1030719"/>
          </a:xfrm>
          <a:prstGeom prst="rect">
            <a:avLst/>
          </a:prstGeom>
          <a:noFill/>
          <a:ln>
            <a:noFill/>
          </a:ln>
        </p:spPr>
      </p:pic>
      <p:pic>
        <p:nvPicPr>
          <p:cNvPr id="271" name="Google Shape;271;p41">
            <a:hlinkClick r:id="rId9"/>
          </p:cNvPr>
          <p:cNvPicPr preferRelativeResize="0"/>
          <p:nvPr/>
        </p:nvPicPr>
        <p:blipFill>
          <a:blip r:embed="rId10">
            <a:alphaModFix/>
          </a:blip>
          <a:stretch>
            <a:fillRect/>
          </a:stretch>
        </p:blipFill>
        <p:spPr>
          <a:xfrm>
            <a:off x="5728325" y="1806550"/>
            <a:ext cx="1842726" cy="1030725"/>
          </a:xfrm>
          <a:prstGeom prst="rect">
            <a:avLst/>
          </a:prstGeom>
          <a:noFill/>
          <a:ln>
            <a:noFill/>
          </a:ln>
        </p:spPr>
      </p:pic>
      <p:pic>
        <p:nvPicPr>
          <p:cNvPr id="272" name="Google Shape;272;p41">
            <a:hlinkClick r:id="rId11"/>
          </p:cNvPr>
          <p:cNvPicPr preferRelativeResize="0"/>
          <p:nvPr/>
        </p:nvPicPr>
        <p:blipFill>
          <a:blip r:embed="rId12">
            <a:alphaModFix/>
          </a:blip>
          <a:stretch>
            <a:fillRect/>
          </a:stretch>
        </p:blipFill>
        <p:spPr>
          <a:xfrm>
            <a:off x="3228952" y="2893705"/>
            <a:ext cx="2686101" cy="20839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a:blip r:embed="rId3">
            <a:alphaModFix/>
          </a:blip>
          <a:stretch>
            <a:fillRect/>
          </a:stretch>
        </p:blipFill>
        <p:spPr>
          <a:xfrm>
            <a:off x="569313" y="285762"/>
            <a:ext cx="8005376" cy="44801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6" name="Shape 276"/>
        <p:cNvGrpSpPr/>
        <p:nvPr/>
      </p:nvGrpSpPr>
      <p:grpSpPr>
        <a:xfrm>
          <a:off x="0" y="0"/>
          <a:ext cx="0" cy="0"/>
          <a:chOff x="0" y="0"/>
          <a:chExt cx="0" cy="0"/>
        </a:xfrm>
      </p:grpSpPr>
      <p:pic>
        <p:nvPicPr>
          <p:cNvPr id="277" name="Google Shape;277;p42"/>
          <p:cNvPicPr preferRelativeResize="0"/>
          <p:nvPr/>
        </p:nvPicPr>
        <p:blipFill>
          <a:blip r:embed="rId3">
            <a:alphaModFix/>
          </a:blip>
          <a:stretch>
            <a:fillRect/>
          </a:stretch>
        </p:blipFill>
        <p:spPr>
          <a:xfrm>
            <a:off x="873650" y="0"/>
            <a:ext cx="7850625" cy="5987125"/>
          </a:xfrm>
          <a:prstGeom prst="rect">
            <a:avLst/>
          </a:prstGeom>
          <a:noFill/>
          <a:ln>
            <a:noFill/>
          </a:ln>
        </p:spPr>
      </p:pic>
      <p:pic>
        <p:nvPicPr>
          <p:cNvPr id="278" name="Google Shape;278;p42"/>
          <p:cNvPicPr preferRelativeResize="0"/>
          <p:nvPr/>
        </p:nvPicPr>
        <p:blipFill>
          <a:blip r:embed="rId4">
            <a:alphaModFix/>
          </a:blip>
          <a:stretch>
            <a:fillRect/>
          </a:stretch>
        </p:blipFill>
        <p:spPr>
          <a:xfrm>
            <a:off x="1161400" y="-105189"/>
            <a:ext cx="7562875" cy="53469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2" name="Shape 282"/>
        <p:cNvGrpSpPr/>
        <p:nvPr/>
      </p:nvGrpSpPr>
      <p:grpSpPr>
        <a:xfrm>
          <a:off x="0" y="0"/>
          <a:ext cx="0" cy="0"/>
          <a:chOff x="0" y="0"/>
          <a:chExt cx="0" cy="0"/>
        </a:xfrm>
      </p:grpSpPr>
      <p:pic>
        <p:nvPicPr>
          <p:cNvPr id="283" name="Google Shape;283;p43"/>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4"/>
          <p:cNvPicPr preferRelativeResize="0"/>
          <p:nvPr/>
        </p:nvPicPr>
        <p:blipFill>
          <a:blip r:embed="rId3">
            <a:alphaModFix/>
          </a:blip>
          <a:stretch>
            <a:fillRect/>
          </a:stretch>
        </p:blipFill>
        <p:spPr>
          <a:xfrm>
            <a:off x="2372588" y="207500"/>
            <a:ext cx="4398820" cy="48387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5"/>
          <p:cNvPicPr preferRelativeResize="0"/>
          <p:nvPr/>
        </p:nvPicPr>
        <p:blipFill>
          <a:blip r:embed="rId3">
            <a:alphaModFix/>
          </a:blip>
          <a:stretch>
            <a:fillRect/>
          </a:stretch>
        </p:blipFill>
        <p:spPr>
          <a:xfrm>
            <a:off x="758575" y="1618200"/>
            <a:ext cx="2596477" cy="2519850"/>
          </a:xfrm>
          <a:prstGeom prst="rect">
            <a:avLst/>
          </a:prstGeom>
          <a:noFill/>
          <a:ln>
            <a:noFill/>
          </a:ln>
        </p:spPr>
      </p:pic>
      <p:pic>
        <p:nvPicPr>
          <p:cNvPr id="294" name="Google Shape;294;p45"/>
          <p:cNvPicPr preferRelativeResize="0"/>
          <p:nvPr/>
        </p:nvPicPr>
        <p:blipFill>
          <a:blip r:embed="rId4">
            <a:alphaModFix/>
          </a:blip>
          <a:stretch>
            <a:fillRect/>
          </a:stretch>
        </p:blipFill>
        <p:spPr>
          <a:xfrm>
            <a:off x="3253677" y="956075"/>
            <a:ext cx="5484148" cy="3328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283100" y="712150"/>
            <a:ext cx="8622300" cy="10104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s" sz="3200"/>
              <a:t>¿</a:t>
            </a:r>
            <a:r>
              <a:rPr lang="es" sz="3200"/>
              <a:t>Por qué</a:t>
            </a:r>
            <a:r>
              <a:rPr lang="es" sz="3200"/>
              <a:t> es importante hacer CA?</a:t>
            </a:r>
            <a:endParaRPr sz="3200"/>
          </a:p>
        </p:txBody>
      </p:sp>
      <p:grpSp>
        <p:nvGrpSpPr>
          <p:cNvPr id="92" name="Google Shape;92;p16"/>
          <p:cNvGrpSpPr/>
          <p:nvPr/>
        </p:nvGrpSpPr>
        <p:grpSpPr>
          <a:xfrm>
            <a:off x="4071000" y="2310327"/>
            <a:ext cx="4693306" cy="2690864"/>
            <a:chOff x="6803275" y="427445"/>
            <a:chExt cx="2212050" cy="2504994"/>
          </a:xfrm>
        </p:grpSpPr>
        <p:pic>
          <p:nvPicPr>
            <p:cNvPr id="93" name="Google Shape;93;p16"/>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94" name="Google Shape;94;p16"/>
            <p:cNvSpPr txBox="1"/>
            <p:nvPr/>
          </p:nvSpPr>
          <p:spPr>
            <a:xfrm>
              <a:off x="6921337" y="627378"/>
              <a:ext cx="1905900" cy="203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aleway"/>
                <a:buAutoNum type="arabicPeriod"/>
              </a:pPr>
              <a:r>
                <a:rPr b="1" lang="es">
                  <a:solidFill>
                    <a:schemeClr val="dk1"/>
                  </a:solidFill>
                  <a:latin typeface="Raleway"/>
                  <a:ea typeface="Raleway"/>
                  <a:cs typeface="Raleway"/>
                  <a:sym typeface="Raleway"/>
                </a:rPr>
                <a:t>Optimiza el retorno de la inversión financiera </a:t>
              </a:r>
              <a:endParaRPr b="1">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AutoNum type="arabicPeriod"/>
              </a:pPr>
              <a:r>
                <a:rPr b="1" lang="es">
                  <a:solidFill>
                    <a:schemeClr val="dk1"/>
                  </a:solidFill>
                  <a:latin typeface="Raleway"/>
                  <a:ea typeface="Raleway"/>
                  <a:cs typeface="Raleway"/>
                  <a:sym typeface="Raleway"/>
                </a:rPr>
                <a:t>Encontrar colaborativamente soluciones a problemas de la sociedad.</a:t>
              </a:r>
              <a:endParaRPr b="1">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AutoNum type="arabicPeriod"/>
              </a:pPr>
              <a:r>
                <a:rPr b="1" lang="es">
                  <a:solidFill>
                    <a:schemeClr val="dk1"/>
                  </a:solidFill>
                  <a:latin typeface="Raleway"/>
                  <a:ea typeface="Raleway"/>
                  <a:cs typeface="Raleway"/>
                  <a:sym typeface="Raleway"/>
                </a:rPr>
                <a:t>Permite que cualquier persona con internet tenga acceso a información que requiere sin pago alguno.</a:t>
              </a:r>
              <a:endParaRPr b="1">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AutoNum type="arabicPeriod"/>
              </a:pPr>
              <a:r>
                <a:rPr b="1" lang="es">
                  <a:solidFill>
                    <a:schemeClr val="dk1"/>
                  </a:solidFill>
                  <a:latin typeface="Raleway"/>
                  <a:ea typeface="Raleway"/>
                  <a:cs typeface="Raleway"/>
                  <a:sym typeface="Raleway"/>
                </a:rPr>
                <a:t>Nuestra producción es más conocida.</a:t>
              </a:r>
              <a:endParaRPr b="1">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AutoNum type="arabicPeriod"/>
              </a:pPr>
              <a:r>
                <a:rPr b="1" lang="es">
                  <a:solidFill>
                    <a:schemeClr val="dk1"/>
                  </a:solidFill>
                  <a:latin typeface="Raleway"/>
                  <a:ea typeface="Raleway"/>
                  <a:cs typeface="Raleway"/>
                  <a:sym typeface="Raleway"/>
                </a:rPr>
                <a:t>Es la nueva forma de hacer ciencia.</a:t>
              </a:r>
              <a:endParaRPr b="1">
                <a:solidFill>
                  <a:schemeClr val="dk1"/>
                </a:solidFill>
                <a:latin typeface="Raleway"/>
                <a:ea typeface="Raleway"/>
                <a:cs typeface="Raleway"/>
                <a:sym typeface="Raleway"/>
              </a:endParaRPr>
            </a:p>
            <a:p>
              <a:pPr indent="0" lvl="0" marL="0" rtl="0" algn="l">
                <a:spcBef>
                  <a:spcPts val="800"/>
                </a:spcBef>
                <a:spcAft>
                  <a:spcPts val="800"/>
                </a:spcAft>
                <a:buNone/>
              </a:pPr>
              <a:r>
                <a:t/>
              </a:r>
              <a:endParaRPr b="1">
                <a:solidFill>
                  <a:schemeClr val="dk1"/>
                </a:solidFill>
                <a:latin typeface="Raleway"/>
                <a:ea typeface="Raleway"/>
                <a:cs typeface="Raleway"/>
                <a:sym typeface="Raleway"/>
              </a:endParaRPr>
            </a:p>
          </p:txBody>
        </p:sp>
      </p:grpSp>
      <p:pic>
        <p:nvPicPr>
          <p:cNvPr id="95" name="Google Shape;95;p16"/>
          <p:cNvPicPr preferRelativeResize="0"/>
          <p:nvPr/>
        </p:nvPicPr>
        <p:blipFill>
          <a:blip r:embed="rId4">
            <a:alphaModFix/>
          </a:blip>
          <a:stretch>
            <a:fillRect/>
          </a:stretch>
        </p:blipFill>
        <p:spPr>
          <a:xfrm>
            <a:off x="382025" y="1654500"/>
            <a:ext cx="3765943" cy="25826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92275" y="436600"/>
            <a:ext cx="87105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200"/>
              <a:t>Taxonomía Ciencia Abierta </a:t>
            </a:r>
            <a:r>
              <a:rPr lang="es" sz="1200"/>
              <a:t>(da Silveira et al., 2021)</a:t>
            </a:r>
            <a:endParaRPr sz="1200"/>
          </a:p>
          <a:p>
            <a:pPr indent="0" lvl="0" marL="0" rtl="0" algn="l">
              <a:spcBef>
                <a:spcPts val="0"/>
              </a:spcBef>
              <a:spcAft>
                <a:spcPts val="0"/>
              </a:spcAft>
              <a:buNone/>
            </a:pPr>
            <a:r>
              <a:t/>
            </a:r>
            <a:endParaRPr/>
          </a:p>
        </p:txBody>
      </p:sp>
      <p:pic>
        <p:nvPicPr>
          <p:cNvPr id="101" name="Google Shape;101;p17"/>
          <p:cNvPicPr preferRelativeResize="0"/>
          <p:nvPr/>
        </p:nvPicPr>
        <p:blipFill>
          <a:blip r:embed="rId3">
            <a:alphaModFix/>
          </a:blip>
          <a:stretch>
            <a:fillRect/>
          </a:stretch>
        </p:blipFill>
        <p:spPr>
          <a:xfrm>
            <a:off x="2301650" y="1079500"/>
            <a:ext cx="5011125" cy="3755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283103" y="712141"/>
            <a:ext cx="62442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s"/>
              <a:t>El conocimiento financiado con fondos públicos es un</a:t>
            </a:r>
            <a:r>
              <a:rPr lang="es"/>
              <a:t> bien público.</a:t>
            </a:r>
            <a:endParaRPr/>
          </a:p>
        </p:txBody>
      </p:sp>
      <p:pic>
        <p:nvPicPr>
          <p:cNvPr id="107" name="Google Shape;107;p18"/>
          <p:cNvPicPr preferRelativeResize="0"/>
          <p:nvPr/>
        </p:nvPicPr>
        <p:blipFill>
          <a:blip r:embed="rId3">
            <a:alphaModFix/>
          </a:blip>
          <a:stretch>
            <a:fillRect/>
          </a:stretch>
        </p:blipFill>
        <p:spPr>
          <a:xfrm>
            <a:off x="5872652" y="2328675"/>
            <a:ext cx="2528250" cy="2562250"/>
          </a:xfrm>
          <a:prstGeom prst="rect">
            <a:avLst/>
          </a:prstGeom>
          <a:noFill/>
          <a:ln>
            <a:noFill/>
          </a:ln>
        </p:spPr>
      </p:pic>
      <p:pic>
        <p:nvPicPr>
          <p:cNvPr id="108" name="Google Shape;108;p18"/>
          <p:cNvPicPr preferRelativeResize="0"/>
          <p:nvPr/>
        </p:nvPicPr>
        <p:blipFill>
          <a:blip r:embed="rId4">
            <a:alphaModFix/>
          </a:blip>
          <a:stretch>
            <a:fillRect/>
          </a:stretch>
        </p:blipFill>
        <p:spPr>
          <a:xfrm>
            <a:off x="5762450" y="444225"/>
            <a:ext cx="2762250" cy="165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0" y="0"/>
            <a:ext cx="9144000" cy="521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152400" y="0"/>
            <a:ext cx="89916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0" y="0"/>
            <a:ext cx="4866115" cy="4838701"/>
          </a:xfrm>
          <a:prstGeom prst="rect">
            <a:avLst/>
          </a:prstGeom>
          <a:noFill/>
          <a:ln>
            <a:noFill/>
          </a:ln>
        </p:spPr>
      </p:pic>
      <p:pic>
        <p:nvPicPr>
          <p:cNvPr id="124" name="Google Shape;124;p21"/>
          <p:cNvPicPr preferRelativeResize="0"/>
          <p:nvPr/>
        </p:nvPicPr>
        <p:blipFill>
          <a:blip r:embed="rId4">
            <a:alphaModFix/>
          </a:blip>
          <a:stretch>
            <a:fillRect/>
          </a:stretch>
        </p:blipFill>
        <p:spPr>
          <a:xfrm>
            <a:off x="4678940" y="152400"/>
            <a:ext cx="3968756"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